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Old Standard TT"/>
      <p:regular r:id="rId23"/>
      <p:bold r:id="rId24"/>
      <p: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Madison Majeed"/>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OldStandardTT-bold.fntdata"/><Relationship Id="rId23" Type="http://schemas.openxmlformats.org/officeDocument/2006/relationships/font" Target="fonts/OldStandardT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5" Type="http://schemas.openxmlformats.org/officeDocument/2006/relationships/font" Target="fonts/OldStandardTT-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4-20T23:02:58.083">
    <p:pos x="6000" y="0"/>
    <p:text>My slides for the presentation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49fe094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49fe094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49fe0944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49fe0944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83b61b71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3b61b71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83b61b71d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3b61b71d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83b61b71d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3b61b71d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3b61b71d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3b61b71d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3b24ecb0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3b24ecb0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73b24ecb0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73b24ecb0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4b421d27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4b421d27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74b421d27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74b421d27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3b24ecb0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3b24ecb0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3b24ecb0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3b24ecb0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83e00e71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83e00e71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83e00e717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3e00e717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3b24ecb0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3b24ecb0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noFill/>
      </p:bgPr>
    </p:bg>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64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64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64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perback">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64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1.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Disruptive</a:t>
            </a:r>
            <a:r>
              <a:rPr lang="en"/>
              <a:t> Technology</a:t>
            </a:r>
            <a:endParaRPr/>
          </a:p>
        </p:txBody>
      </p:sp>
      <p:sp>
        <p:nvSpPr>
          <p:cNvPr id="60" name="Google Shape;60;p13"/>
          <p:cNvSpPr txBox="1"/>
          <p:nvPr>
            <p:ph idx="1" type="subTitle"/>
          </p:nvPr>
        </p:nvSpPr>
        <p:spPr>
          <a:xfrm>
            <a:off x="512700" y="3840652"/>
            <a:ext cx="81186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Team TRON</a:t>
            </a:r>
            <a:endParaRPr sz="1800"/>
          </a:p>
          <a:p>
            <a:pPr indent="0" lvl="0" marL="0" rtl="0" algn="l">
              <a:spcBef>
                <a:spcPts val="0"/>
              </a:spcBef>
              <a:spcAft>
                <a:spcPts val="0"/>
              </a:spcAft>
              <a:buNone/>
            </a:pPr>
            <a:r>
              <a:rPr lang="en" sz="1800"/>
              <a:t>Soehl KnKade, Madison Majeed, Edward Philon, Kumar Saurabh, Lyle Sherman, Ayesha Syed</a:t>
            </a:r>
            <a:endParaRPr sz="1800"/>
          </a:p>
          <a:p>
            <a:pPr indent="0" lvl="0" marL="0" rtl="0" algn="l">
              <a:spcBef>
                <a:spcPts val="0"/>
              </a:spcBef>
              <a:spcAft>
                <a:spcPts val="0"/>
              </a:spcAft>
              <a:buNone/>
            </a:pPr>
            <a:r>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64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Current Disruptive Technology - </a:t>
            </a:r>
            <a:r>
              <a:rPr lang="en" sz="2400"/>
              <a:t>Autonomous Vehicles</a:t>
            </a:r>
            <a:endParaRPr sz="2400"/>
          </a:p>
          <a:p>
            <a:pPr indent="0" lvl="0" marL="0" rtl="0" algn="l">
              <a:spcBef>
                <a:spcPts val="0"/>
              </a:spcBef>
              <a:spcAft>
                <a:spcPts val="0"/>
              </a:spcAft>
              <a:buNone/>
            </a:pPr>
            <a:r>
              <a:t/>
            </a:r>
            <a:endParaRPr/>
          </a:p>
        </p:txBody>
      </p:sp>
      <p:sp>
        <p:nvSpPr>
          <p:cNvPr id="134" name="Google Shape;134;p22"/>
          <p:cNvSpPr txBox="1"/>
          <p:nvPr>
            <p:ph idx="1" type="body"/>
          </p:nvPr>
        </p:nvSpPr>
        <p:spPr>
          <a:xfrm>
            <a:off x="311700" y="677225"/>
            <a:ext cx="8520600" cy="71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Arial"/>
                <a:ea typeface="Arial"/>
                <a:cs typeface="Arial"/>
                <a:sym typeface="Arial"/>
              </a:rPr>
              <a:t>Concerns have surfaced regarding what public policies can minimize the problems and maximize the benefits of these new technologies that will bring self-driving vehicles to our streets and roadways. </a:t>
            </a:r>
            <a:r>
              <a:rPr lang="en" sz="1000">
                <a:latin typeface="Arial"/>
                <a:ea typeface="Arial"/>
                <a:cs typeface="Arial"/>
                <a:sym typeface="Arial"/>
              </a:rPr>
              <a:t>(Litman 2020)</a:t>
            </a:r>
            <a:endParaRPr sz="1700"/>
          </a:p>
        </p:txBody>
      </p:sp>
      <p:pic>
        <p:nvPicPr>
          <p:cNvPr id="135" name="Google Shape;135;p22"/>
          <p:cNvPicPr preferRelativeResize="0"/>
          <p:nvPr/>
        </p:nvPicPr>
        <p:blipFill rotWithShape="1">
          <a:blip r:embed="rId3">
            <a:alphaModFix/>
          </a:blip>
          <a:srcRect b="1782" l="0" r="0" t="2358"/>
          <a:stretch/>
        </p:blipFill>
        <p:spPr>
          <a:xfrm>
            <a:off x="1241275" y="1342725"/>
            <a:ext cx="6661449" cy="3453276"/>
          </a:xfrm>
          <a:prstGeom prst="rect">
            <a:avLst/>
          </a:prstGeom>
          <a:noFill/>
          <a:ln>
            <a:noFill/>
          </a:ln>
        </p:spPr>
      </p:pic>
      <p:sp>
        <p:nvSpPr>
          <p:cNvPr id="136" name="Google Shape;136;p22"/>
          <p:cNvSpPr txBox="1"/>
          <p:nvPr/>
        </p:nvSpPr>
        <p:spPr>
          <a:xfrm>
            <a:off x="1241275" y="4796000"/>
            <a:ext cx="8208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Old Standard TT"/>
                <a:ea typeface="Old Standard TT"/>
                <a:cs typeface="Old Standard TT"/>
                <a:sym typeface="Old Standard TT"/>
              </a:rPr>
              <a:t>Figure 10.</a:t>
            </a:r>
            <a:endParaRPr i="1" sz="1000">
              <a:latin typeface="Old Standard TT"/>
              <a:ea typeface="Old Standard TT"/>
              <a:cs typeface="Old Standard TT"/>
              <a:sym typeface="Old Standard T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00" y="64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Current Disruptive Technology - </a:t>
            </a:r>
            <a:r>
              <a:rPr lang="en" sz="2400"/>
              <a:t>Autonomous Vehicles</a:t>
            </a:r>
            <a:endParaRPr sz="2400"/>
          </a:p>
          <a:p>
            <a:pPr indent="0" lvl="0" marL="0" rtl="0" algn="l">
              <a:spcBef>
                <a:spcPts val="0"/>
              </a:spcBef>
              <a:spcAft>
                <a:spcPts val="0"/>
              </a:spcAft>
              <a:buNone/>
            </a:pPr>
            <a:r>
              <a:t/>
            </a:r>
            <a:endParaRPr/>
          </a:p>
        </p:txBody>
      </p:sp>
      <p:sp>
        <p:nvSpPr>
          <p:cNvPr id="142" name="Google Shape;142;p23"/>
          <p:cNvSpPr txBox="1"/>
          <p:nvPr>
            <p:ph idx="1" type="body"/>
          </p:nvPr>
        </p:nvSpPr>
        <p:spPr>
          <a:xfrm>
            <a:off x="311713" y="677225"/>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Arial"/>
                <a:ea typeface="Arial"/>
                <a:cs typeface="Arial"/>
                <a:sym typeface="Arial"/>
              </a:rPr>
              <a:t>Many experts predict that by 2030, autonomous vehicles will be both reliable and affordable and will be so common that they will displace most human driving. This will lead to city and government planning officials taking the rise autonomous vehicles into account. </a:t>
            </a:r>
            <a:r>
              <a:rPr lang="en" sz="1000">
                <a:latin typeface="Arial"/>
                <a:ea typeface="Arial"/>
                <a:cs typeface="Arial"/>
                <a:sym typeface="Arial"/>
              </a:rPr>
              <a:t>(Litman 2020</a:t>
            </a:r>
            <a:r>
              <a:rPr lang="en" sz="1000"/>
              <a:t>)</a:t>
            </a:r>
            <a:endParaRPr sz="1000"/>
          </a:p>
        </p:txBody>
      </p:sp>
      <p:pic>
        <p:nvPicPr>
          <p:cNvPr id="143" name="Google Shape;143;p23"/>
          <p:cNvPicPr preferRelativeResize="0"/>
          <p:nvPr/>
        </p:nvPicPr>
        <p:blipFill>
          <a:blip r:embed="rId3">
            <a:alphaModFix/>
          </a:blip>
          <a:stretch>
            <a:fillRect/>
          </a:stretch>
        </p:blipFill>
        <p:spPr>
          <a:xfrm>
            <a:off x="675250" y="1582325"/>
            <a:ext cx="7793560" cy="3397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117875" y="-12175"/>
            <a:ext cx="90261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Futuristic Idea: Self Driving Taxi with Bitcoin Payment</a:t>
            </a:r>
            <a:endParaRPr/>
          </a:p>
        </p:txBody>
      </p:sp>
      <p:cxnSp>
        <p:nvCxnSpPr>
          <p:cNvPr id="149" name="Google Shape;149;p24"/>
          <p:cNvCxnSpPr/>
          <p:nvPr/>
        </p:nvCxnSpPr>
        <p:spPr>
          <a:xfrm>
            <a:off x="2824175" y="1284675"/>
            <a:ext cx="21300" cy="3386100"/>
          </a:xfrm>
          <a:prstGeom prst="straightConnector1">
            <a:avLst/>
          </a:prstGeom>
          <a:noFill/>
          <a:ln cap="flat" cmpd="sng" w="9525">
            <a:solidFill>
              <a:schemeClr val="dk2"/>
            </a:solidFill>
            <a:prstDash val="solid"/>
            <a:round/>
            <a:headEnd len="med" w="med" type="none"/>
            <a:tailEnd len="med" w="med" type="none"/>
          </a:ln>
        </p:spPr>
      </p:cxnSp>
      <p:sp>
        <p:nvSpPr>
          <p:cNvPr id="150" name="Google Shape;150;p24"/>
          <p:cNvSpPr txBox="1"/>
          <p:nvPr/>
        </p:nvSpPr>
        <p:spPr>
          <a:xfrm>
            <a:off x="0" y="1425200"/>
            <a:ext cx="2900400" cy="2786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SzPts val="1400"/>
              <a:buFont typeface="Old Standard TT"/>
              <a:buChar char="➢"/>
            </a:pPr>
            <a:r>
              <a:rPr lang="en">
                <a:latin typeface="Old Standard TT"/>
                <a:ea typeface="Old Standard TT"/>
                <a:cs typeface="Old Standard TT"/>
                <a:sym typeface="Old Standard TT"/>
              </a:rPr>
              <a:t>Efficient transportation  </a:t>
            </a:r>
            <a:endParaRPr>
              <a:latin typeface="Old Standard TT"/>
              <a:ea typeface="Old Standard TT"/>
              <a:cs typeface="Old Standard TT"/>
              <a:sym typeface="Old Standard TT"/>
            </a:endParaRPr>
          </a:p>
          <a:p>
            <a:pPr indent="-317500" lvl="0" marL="457200" marR="0" rtl="0" algn="l">
              <a:lnSpc>
                <a:spcPct val="150000"/>
              </a:lnSpc>
              <a:spcBef>
                <a:spcPts val="0"/>
              </a:spcBef>
              <a:spcAft>
                <a:spcPts val="0"/>
              </a:spcAft>
              <a:buSzPts val="1400"/>
              <a:buFont typeface="Old Standard TT"/>
              <a:buChar char="➢"/>
            </a:pPr>
            <a:r>
              <a:rPr lang="en">
                <a:latin typeface="Old Standard TT"/>
                <a:ea typeface="Old Standard TT"/>
                <a:cs typeface="Old Standard TT"/>
                <a:sym typeface="Old Standard TT"/>
              </a:rPr>
              <a:t>Decrease human errors</a:t>
            </a:r>
            <a:endParaRPr>
              <a:latin typeface="Old Standard TT"/>
              <a:ea typeface="Old Standard TT"/>
              <a:cs typeface="Old Standard TT"/>
              <a:sym typeface="Old Standard TT"/>
            </a:endParaRPr>
          </a:p>
          <a:p>
            <a:pPr indent="-317500" lvl="0" marL="457200" marR="0" rtl="0" algn="l">
              <a:lnSpc>
                <a:spcPct val="150000"/>
              </a:lnSpc>
              <a:spcBef>
                <a:spcPts val="0"/>
              </a:spcBef>
              <a:spcAft>
                <a:spcPts val="0"/>
              </a:spcAft>
              <a:buSzPts val="1400"/>
              <a:buFont typeface="Old Standard TT"/>
              <a:buChar char="➢"/>
            </a:pPr>
            <a:r>
              <a:rPr lang="en">
                <a:latin typeface="Old Standard TT"/>
                <a:ea typeface="Old Standard TT"/>
                <a:cs typeface="Old Standard TT"/>
                <a:sym typeface="Old Standard TT"/>
              </a:rPr>
              <a:t>Better road safety </a:t>
            </a:r>
            <a:endParaRPr>
              <a:latin typeface="Old Standard TT"/>
              <a:ea typeface="Old Standard TT"/>
              <a:cs typeface="Old Standard TT"/>
              <a:sym typeface="Old Standard TT"/>
            </a:endParaRPr>
          </a:p>
          <a:p>
            <a:pPr indent="-317500" lvl="0" marL="457200" marR="0" rtl="0" algn="l">
              <a:lnSpc>
                <a:spcPct val="150000"/>
              </a:lnSpc>
              <a:spcBef>
                <a:spcPts val="0"/>
              </a:spcBef>
              <a:spcAft>
                <a:spcPts val="0"/>
              </a:spcAft>
              <a:buSzPts val="1400"/>
              <a:buFont typeface="Old Standard TT"/>
              <a:buChar char="➢"/>
            </a:pPr>
            <a:r>
              <a:rPr lang="en">
                <a:latin typeface="Old Standard TT"/>
                <a:ea typeface="Old Standard TT"/>
                <a:cs typeface="Old Standard TT"/>
                <a:sym typeface="Old Standard TT"/>
              </a:rPr>
              <a:t>Bitcoin enables users more discretion</a:t>
            </a:r>
            <a:endParaRPr>
              <a:latin typeface="Old Standard TT"/>
              <a:ea typeface="Old Standard TT"/>
              <a:cs typeface="Old Standard TT"/>
              <a:sym typeface="Old Standard TT"/>
            </a:endParaRPr>
          </a:p>
          <a:p>
            <a:pPr indent="-317500" lvl="0" marL="457200" marR="0" rtl="0" algn="l">
              <a:lnSpc>
                <a:spcPct val="150000"/>
              </a:lnSpc>
              <a:spcBef>
                <a:spcPts val="0"/>
              </a:spcBef>
              <a:spcAft>
                <a:spcPts val="0"/>
              </a:spcAft>
              <a:buSzPts val="1400"/>
              <a:buFont typeface="Old Standard TT"/>
              <a:buChar char="➢"/>
            </a:pPr>
            <a:r>
              <a:rPr lang="en">
                <a:latin typeface="Old Standard TT"/>
                <a:ea typeface="Old Standard TT"/>
                <a:cs typeface="Old Standard TT"/>
                <a:sym typeface="Old Standard TT"/>
              </a:rPr>
              <a:t>Eliminate hidden banking fees</a:t>
            </a:r>
            <a:endParaRPr>
              <a:latin typeface="Old Standard TT"/>
              <a:ea typeface="Old Standard TT"/>
              <a:cs typeface="Old Standard TT"/>
              <a:sym typeface="Old Standard TT"/>
            </a:endParaRPr>
          </a:p>
          <a:p>
            <a:pPr indent="-317500" lvl="0" marL="457200" marR="0" rtl="0" algn="l">
              <a:lnSpc>
                <a:spcPct val="150000"/>
              </a:lnSpc>
              <a:spcBef>
                <a:spcPts val="0"/>
              </a:spcBef>
              <a:spcAft>
                <a:spcPts val="0"/>
              </a:spcAft>
              <a:buSzPts val="1400"/>
              <a:buFont typeface="Old Standard TT"/>
              <a:buChar char="➢"/>
            </a:pPr>
            <a:r>
              <a:rPr lang="en">
                <a:latin typeface="Old Standard TT"/>
                <a:ea typeface="Old Standard TT"/>
                <a:cs typeface="Old Standard TT"/>
                <a:sym typeface="Old Standard TT"/>
              </a:rPr>
              <a:t>More Secure </a:t>
            </a:r>
            <a:endParaRPr>
              <a:latin typeface="Old Standard TT"/>
              <a:ea typeface="Old Standard TT"/>
              <a:cs typeface="Old Standard TT"/>
              <a:sym typeface="Old Standard TT"/>
            </a:endParaRPr>
          </a:p>
        </p:txBody>
      </p:sp>
      <p:sp>
        <p:nvSpPr>
          <p:cNvPr id="151" name="Google Shape;151;p24"/>
          <p:cNvSpPr txBox="1"/>
          <p:nvPr/>
        </p:nvSpPr>
        <p:spPr>
          <a:xfrm>
            <a:off x="2921675" y="1425200"/>
            <a:ext cx="6165300" cy="1050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a:latin typeface="Old Standard TT"/>
                <a:ea typeface="Old Standard TT"/>
                <a:cs typeface="Old Standard TT"/>
                <a:sym typeface="Old Standard TT"/>
              </a:rPr>
              <a:t>Mobile app prototype will enable customers to request for self-driving taxi rides using virtual assistance and make the payment using bitcoin.</a:t>
            </a:r>
            <a:endParaRPr>
              <a:latin typeface="Old Standard TT"/>
              <a:ea typeface="Old Standard TT"/>
              <a:cs typeface="Old Standard TT"/>
              <a:sym typeface="Old Standard TT"/>
            </a:endParaRPr>
          </a:p>
          <a:p>
            <a:pPr indent="0" lvl="0" marL="0" marR="0" rtl="0" algn="l">
              <a:lnSpc>
                <a:spcPct val="150000"/>
              </a:lnSpc>
              <a:spcBef>
                <a:spcPts val="0"/>
              </a:spcBef>
              <a:spcAft>
                <a:spcPts val="0"/>
              </a:spcAft>
              <a:buNone/>
            </a:pPr>
            <a:r>
              <a:t/>
            </a:r>
            <a:endParaRPr>
              <a:latin typeface="Old Standard TT"/>
              <a:ea typeface="Old Standard TT"/>
              <a:cs typeface="Old Standard TT"/>
              <a:sym typeface="Old Standard TT"/>
            </a:endParaRPr>
          </a:p>
        </p:txBody>
      </p:sp>
      <p:sp>
        <p:nvSpPr>
          <p:cNvPr id="152" name="Google Shape;152;p24"/>
          <p:cNvSpPr txBox="1"/>
          <p:nvPr/>
        </p:nvSpPr>
        <p:spPr>
          <a:xfrm>
            <a:off x="439350" y="1134675"/>
            <a:ext cx="2196600" cy="27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u="sng">
                <a:latin typeface="Old Standard TT"/>
                <a:ea typeface="Old Standard TT"/>
                <a:cs typeface="Old Standard TT"/>
                <a:sym typeface="Old Standard TT"/>
              </a:rPr>
              <a:t>App Features</a:t>
            </a:r>
            <a:endParaRPr u="sng">
              <a:latin typeface="Old Standard TT"/>
              <a:ea typeface="Old Standard TT"/>
              <a:cs typeface="Old Standard TT"/>
              <a:sym typeface="Old Standard TT"/>
            </a:endParaRPr>
          </a:p>
        </p:txBody>
      </p:sp>
      <p:sp>
        <p:nvSpPr>
          <p:cNvPr id="153" name="Google Shape;153;p24"/>
          <p:cNvSpPr txBox="1"/>
          <p:nvPr/>
        </p:nvSpPr>
        <p:spPr>
          <a:xfrm>
            <a:off x="4935150" y="1134675"/>
            <a:ext cx="2196600" cy="27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u="sng">
                <a:latin typeface="Old Standard TT"/>
                <a:ea typeface="Old Standard TT"/>
                <a:cs typeface="Old Standard TT"/>
                <a:sym typeface="Old Standard TT"/>
              </a:rPr>
              <a:t>Overview</a:t>
            </a:r>
            <a:endParaRPr u="sng">
              <a:latin typeface="Old Standard TT"/>
              <a:ea typeface="Old Standard TT"/>
              <a:cs typeface="Old Standard TT"/>
              <a:sym typeface="Old Standard TT"/>
            </a:endParaRPr>
          </a:p>
        </p:txBody>
      </p:sp>
      <p:pic>
        <p:nvPicPr>
          <p:cNvPr id="154" name="Google Shape;154;p24"/>
          <p:cNvPicPr preferRelativeResize="0"/>
          <p:nvPr/>
        </p:nvPicPr>
        <p:blipFill>
          <a:blip r:embed="rId3">
            <a:alphaModFix/>
          </a:blip>
          <a:stretch>
            <a:fillRect/>
          </a:stretch>
        </p:blipFill>
        <p:spPr>
          <a:xfrm>
            <a:off x="3448050" y="2494700"/>
            <a:ext cx="674196" cy="613200"/>
          </a:xfrm>
          <a:prstGeom prst="rect">
            <a:avLst/>
          </a:prstGeom>
          <a:noFill/>
          <a:ln>
            <a:noFill/>
          </a:ln>
        </p:spPr>
      </p:pic>
      <p:pic>
        <p:nvPicPr>
          <p:cNvPr id="155" name="Google Shape;155;p24"/>
          <p:cNvPicPr preferRelativeResize="0"/>
          <p:nvPr/>
        </p:nvPicPr>
        <p:blipFill rotWithShape="1">
          <a:blip r:embed="rId4">
            <a:alphaModFix/>
          </a:blip>
          <a:srcRect b="0" l="30744" r="31466" t="0"/>
          <a:stretch/>
        </p:blipFill>
        <p:spPr>
          <a:xfrm>
            <a:off x="4817275" y="2218425"/>
            <a:ext cx="588125" cy="1165725"/>
          </a:xfrm>
          <a:prstGeom prst="rect">
            <a:avLst/>
          </a:prstGeom>
          <a:noFill/>
          <a:ln>
            <a:noFill/>
          </a:ln>
        </p:spPr>
      </p:pic>
      <p:pic>
        <p:nvPicPr>
          <p:cNvPr id="156" name="Google Shape;156;p24"/>
          <p:cNvPicPr preferRelativeResize="0"/>
          <p:nvPr/>
        </p:nvPicPr>
        <p:blipFill>
          <a:blip r:embed="rId5">
            <a:alphaModFix/>
          </a:blip>
          <a:stretch>
            <a:fillRect/>
          </a:stretch>
        </p:blipFill>
        <p:spPr>
          <a:xfrm>
            <a:off x="7224730" y="2419638"/>
            <a:ext cx="1258378" cy="763278"/>
          </a:xfrm>
          <a:prstGeom prst="rect">
            <a:avLst/>
          </a:prstGeom>
          <a:noFill/>
          <a:ln>
            <a:noFill/>
          </a:ln>
        </p:spPr>
      </p:pic>
      <p:pic>
        <p:nvPicPr>
          <p:cNvPr id="157" name="Google Shape;157;p24"/>
          <p:cNvPicPr preferRelativeResize="0"/>
          <p:nvPr/>
        </p:nvPicPr>
        <p:blipFill rotWithShape="1">
          <a:blip r:embed="rId6">
            <a:alphaModFix/>
          </a:blip>
          <a:srcRect b="0" l="22932" r="19286" t="11762"/>
          <a:stretch/>
        </p:blipFill>
        <p:spPr>
          <a:xfrm>
            <a:off x="5913538" y="2494687"/>
            <a:ext cx="803037" cy="613200"/>
          </a:xfrm>
          <a:prstGeom prst="rect">
            <a:avLst/>
          </a:prstGeom>
          <a:noFill/>
          <a:ln>
            <a:noFill/>
          </a:ln>
        </p:spPr>
      </p:pic>
      <p:pic>
        <p:nvPicPr>
          <p:cNvPr id="158" name="Google Shape;158;p24"/>
          <p:cNvPicPr preferRelativeResize="0"/>
          <p:nvPr/>
        </p:nvPicPr>
        <p:blipFill rotWithShape="1">
          <a:blip r:embed="rId7">
            <a:alphaModFix/>
          </a:blip>
          <a:srcRect b="5501" l="6784" r="10069" t="5617"/>
          <a:stretch/>
        </p:blipFill>
        <p:spPr>
          <a:xfrm>
            <a:off x="3501875" y="3776700"/>
            <a:ext cx="588125" cy="628688"/>
          </a:xfrm>
          <a:prstGeom prst="rect">
            <a:avLst/>
          </a:prstGeom>
          <a:noFill/>
          <a:ln>
            <a:noFill/>
          </a:ln>
        </p:spPr>
      </p:pic>
      <p:pic>
        <p:nvPicPr>
          <p:cNvPr id="159" name="Google Shape;159;p24"/>
          <p:cNvPicPr preferRelativeResize="0"/>
          <p:nvPr/>
        </p:nvPicPr>
        <p:blipFill rotWithShape="1">
          <a:blip r:embed="rId8">
            <a:alphaModFix/>
          </a:blip>
          <a:srcRect b="16515" l="4302" r="4548" t="7061"/>
          <a:stretch/>
        </p:blipFill>
        <p:spPr>
          <a:xfrm>
            <a:off x="7346913" y="3742750"/>
            <a:ext cx="1013996" cy="668700"/>
          </a:xfrm>
          <a:prstGeom prst="rect">
            <a:avLst/>
          </a:prstGeom>
          <a:noFill/>
          <a:ln cap="flat" cmpd="sng" w="19050">
            <a:solidFill>
              <a:srgbClr val="000000"/>
            </a:solidFill>
            <a:prstDash val="solid"/>
            <a:round/>
            <a:headEnd len="sm" w="sm" type="none"/>
            <a:tailEnd len="sm" w="sm" type="none"/>
          </a:ln>
        </p:spPr>
      </p:pic>
      <p:cxnSp>
        <p:nvCxnSpPr>
          <p:cNvPr id="160" name="Google Shape;160;p24"/>
          <p:cNvCxnSpPr>
            <a:stCxn id="154" idx="3"/>
            <a:endCxn id="155" idx="1"/>
          </p:cNvCxnSpPr>
          <p:nvPr/>
        </p:nvCxnSpPr>
        <p:spPr>
          <a:xfrm>
            <a:off x="4122246" y="2801300"/>
            <a:ext cx="695100" cy="0"/>
          </a:xfrm>
          <a:prstGeom prst="straightConnector1">
            <a:avLst/>
          </a:prstGeom>
          <a:noFill/>
          <a:ln cap="flat" cmpd="sng" w="9525">
            <a:solidFill>
              <a:srgbClr val="000000"/>
            </a:solidFill>
            <a:prstDash val="solid"/>
            <a:round/>
            <a:headEnd len="med" w="med" type="none"/>
            <a:tailEnd len="med" w="med" type="triangle"/>
          </a:ln>
        </p:spPr>
      </p:cxnSp>
      <p:cxnSp>
        <p:nvCxnSpPr>
          <p:cNvPr id="161" name="Google Shape;161;p24"/>
          <p:cNvCxnSpPr>
            <a:stCxn id="155" idx="3"/>
            <a:endCxn id="157" idx="1"/>
          </p:cNvCxnSpPr>
          <p:nvPr/>
        </p:nvCxnSpPr>
        <p:spPr>
          <a:xfrm>
            <a:off x="5405400" y="2801288"/>
            <a:ext cx="508200" cy="0"/>
          </a:xfrm>
          <a:prstGeom prst="straightConnector1">
            <a:avLst/>
          </a:prstGeom>
          <a:noFill/>
          <a:ln cap="flat" cmpd="sng" w="9525">
            <a:solidFill>
              <a:srgbClr val="000000"/>
            </a:solidFill>
            <a:prstDash val="solid"/>
            <a:round/>
            <a:headEnd len="med" w="med" type="none"/>
            <a:tailEnd len="med" w="med" type="triangle"/>
          </a:ln>
        </p:spPr>
      </p:cxnSp>
      <p:cxnSp>
        <p:nvCxnSpPr>
          <p:cNvPr id="162" name="Google Shape;162;p24"/>
          <p:cNvCxnSpPr>
            <a:stCxn id="157" idx="3"/>
            <a:endCxn id="156" idx="1"/>
          </p:cNvCxnSpPr>
          <p:nvPr/>
        </p:nvCxnSpPr>
        <p:spPr>
          <a:xfrm>
            <a:off x="6716574" y="2801288"/>
            <a:ext cx="508200" cy="0"/>
          </a:xfrm>
          <a:prstGeom prst="straightConnector1">
            <a:avLst/>
          </a:prstGeom>
          <a:noFill/>
          <a:ln cap="flat" cmpd="sng" w="9525">
            <a:solidFill>
              <a:srgbClr val="000000"/>
            </a:solidFill>
            <a:prstDash val="solid"/>
            <a:round/>
            <a:headEnd len="med" w="med" type="none"/>
            <a:tailEnd len="med" w="med" type="triangle"/>
          </a:ln>
        </p:spPr>
      </p:cxnSp>
      <p:cxnSp>
        <p:nvCxnSpPr>
          <p:cNvPr id="163" name="Google Shape;163;p24"/>
          <p:cNvCxnSpPr>
            <a:stCxn id="156" idx="2"/>
            <a:endCxn id="159" idx="0"/>
          </p:cNvCxnSpPr>
          <p:nvPr/>
        </p:nvCxnSpPr>
        <p:spPr>
          <a:xfrm>
            <a:off x="7853919" y="3182916"/>
            <a:ext cx="0" cy="559800"/>
          </a:xfrm>
          <a:prstGeom prst="straightConnector1">
            <a:avLst/>
          </a:prstGeom>
          <a:noFill/>
          <a:ln cap="flat" cmpd="sng" w="9525">
            <a:solidFill>
              <a:srgbClr val="000000"/>
            </a:solidFill>
            <a:prstDash val="solid"/>
            <a:round/>
            <a:headEnd len="med" w="med" type="none"/>
            <a:tailEnd len="med" w="med" type="triangle"/>
          </a:ln>
        </p:spPr>
      </p:cxnSp>
      <p:cxnSp>
        <p:nvCxnSpPr>
          <p:cNvPr id="164" name="Google Shape;164;p24"/>
          <p:cNvCxnSpPr>
            <a:stCxn id="159" idx="1"/>
            <a:endCxn id="158" idx="3"/>
          </p:cNvCxnSpPr>
          <p:nvPr/>
        </p:nvCxnSpPr>
        <p:spPr>
          <a:xfrm flipH="1">
            <a:off x="4090113" y="4077100"/>
            <a:ext cx="3256800" cy="13800"/>
          </a:xfrm>
          <a:prstGeom prst="straightConnector1">
            <a:avLst/>
          </a:prstGeom>
          <a:noFill/>
          <a:ln cap="flat" cmpd="sng" w="9525">
            <a:solidFill>
              <a:srgbClr val="000000"/>
            </a:solidFill>
            <a:prstDash val="solid"/>
            <a:round/>
            <a:headEnd len="med" w="med" type="none"/>
            <a:tailEnd len="med" w="med" type="triangle"/>
          </a:ln>
        </p:spPr>
      </p:cxnSp>
      <p:cxnSp>
        <p:nvCxnSpPr>
          <p:cNvPr id="165" name="Google Shape;165;p24"/>
          <p:cNvCxnSpPr>
            <a:stCxn id="158" idx="0"/>
            <a:endCxn id="154" idx="2"/>
          </p:cNvCxnSpPr>
          <p:nvPr/>
        </p:nvCxnSpPr>
        <p:spPr>
          <a:xfrm rot="10800000">
            <a:off x="3785138" y="3108000"/>
            <a:ext cx="10800" cy="668700"/>
          </a:xfrm>
          <a:prstGeom prst="straightConnector1">
            <a:avLst/>
          </a:prstGeom>
          <a:noFill/>
          <a:ln cap="flat" cmpd="sng" w="9525">
            <a:solidFill>
              <a:srgbClr val="000000"/>
            </a:solidFill>
            <a:prstDash val="solid"/>
            <a:round/>
            <a:headEnd len="med" w="med" type="none"/>
            <a:tailEnd len="med" w="med" type="triangle"/>
          </a:ln>
        </p:spPr>
      </p:cxnSp>
      <p:sp>
        <p:nvSpPr>
          <p:cNvPr id="166" name="Google Shape;166;p24"/>
          <p:cNvSpPr txBox="1"/>
          <p:nvPr/>
        </p:nvSpPr>
        <p:spPr>
          <a:xfrm>
            <a:off x="3319475" y="4421975"/>
            <a:ext cx="921600" cy="21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ld Standard TT"/>
                <a:ea typeface="Old Standard TT"/>
                <a:cs typeface="Old Standard TT"/>
                <a:sym typeface="Old Standard TT"/>
              </a:rPr>
              <a:t>Bitcoin Wallet</a:t>
            </a:r>
            <a:endParaRPr sz="800">
              <a:latin typeface="Old Standard TT"/>
              <a:ea typeface="Old Standard TT"/>
              <a:cs typeface="Old Standard TT"/>
              <a:sym typeface="Old Standard TT"/>
            </a:endParaRPr>
          </a:p>
        </p:txBody>
      </p:sp>
      <p:sp>
        <p:nvSpPr>
          <p:cNvPr id="167" name="Google Shape;167;p24"/>
          <p:cNvSpPr txBox="1"/>
          <p:nvPr/>
        </p:nvSpPr>
        <p:spPr>
          <a:xfrm>
            <a:off x="7434275" y="4421975"/>
            <a:ext cx="921600" cy="21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ld Standard TT"/>
                <a:ea typeface="Old Standard TT"/>
                <a:cs typeface="Old Standard TT"/>
                <a:sym typeface="Old Standard TT"/>
              </a:rPr>
              <a:t>Bitcoin Gateway</a:t>
            </a:r>
            <a:endParaRPr sz="800">
              <a:latin typeface="Old Standard TT"/>
              <a:ea typeface="Old Standard TT"/>
              <a:cs typeface="Old Standard TT"/>
              <a:sym typeface="Old Standard TT"/>
            </a:endParaRPr>
          </a:p>
        </p:txBody>
      </p:sp>
      <p:sp>
        <p:nvSpPr>
          <p:cNvPr id="168" name="Google Shape;168;p24"/>
          <p:cNvSpPr txBox="1"/>
          <p:nvPr/>
        </p:nvSpPr>
        <p:spPr>
          <a:xfrm>
            <a:off x="5817900" y="3050375"/>
            <a:ext cx="1014000" cy="21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ld Standard TT"/>
                <a:ea typeface="Old Standard TT"/>
                <a:cs typeface="Old Standard TT"/>
                <a:sym typeface="Old Standard TT"/>
              </a:rPr>
              <a:t>Backend Process</a:t>
            </a:r>
            <a:endParaRPr sz="800">
              <a:latin typeface="Old Standard TT"/>
              <a:ea typeface="Old Standard TT"/>
              <a:cs typeface="Old Standard TT"/>
              <a:sym typeface="Old Standard T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311700" y="64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App Use case</a:t>
            </a:r>
            <a:endParaRPr/>
          </a:p>
        </p:txBody>
      </p:sp>
      <p:sp>
        <p:nvSpPr>
          <p:cNvPr id="174" name="Google Shape;174;p25"/>
          <p:cNvSpPr txBox="1"/>
          <p:nvPr/>
        </p:nvSpPr>
        <p:spPr>
          <a:xfrm>
            <a:off x="407200" y="1382325"/>
            <a:ext cx="2293200" cy="25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175" name="Google Shape;175;p25"/>
          <p:cNvSpPr txBox="1"/>
          <p:nvPr/>
        </p:nvSpPr>
        <p:spPr>
          <a:xfrm>
            <a:off x="310750" y="1339450"/>
            <a:ext cx="2711100" cy="24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pic>
        <p:nvPicPr>
          <p:cNvPr id="176" name="Google Shape;176;p25"/>
          <p:cNvPicPr preferRelativeResize="0"/>
          <p:nvPr/>
        </p:nvPicPr>
        <p:blipFill>
          <a:blip r:embed="rId3">
            <a:alphaModFix/>
          </a:blip>
          <a:stretch>
            <a:fillRect/>
          </a:stretch>
        </p:blipFill>
        <p:spPr>
          <a:xfrm>
            <a:off x="222672" y="1482350"/>
            <a:ext cx="3743303" cy="2960025"/>
          </a:xfrm>
          <a:prstGeom prst="rect">
            <a:avLst/>
          </a:prstGeom>
          <a:noFill/>
          <a:ln>
            <a:noFill/>
          </a:ln>
        </p:spPr>
      </p:pic>
      <p:sp>
        <p:nvSpPr>
          <p:cNvPr id="177" name="Google Shape;177;p25"/>
          <p:cNvSpPr txBox="1"/>
          <p:nvPr/>
        </p:nvSpPr>
        <p:spPr>
          <a:xfrm>
            <a:off x="4268400" y="2068125"/>
            <a:ext cx="2153700" cy="1971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latin typeface="Old Standard TT"/>
                <a:ea typeface="Old Standard TT"/>
                <a:cs typeface="Old Standard TT"/>
                <a:sym typeface="Old Standard TT"/>
              </a:rPr>
              <a:t>Registration </a:t>
            </a:r>
            <a:endParaRPr>
              <a:latin typeface="Old Standard TT"/>
              <a:ea typeface="Old Standard TT"/>
              <a:cs typeface="Old Standard TT"/>
              <a:sym typeface="Old Standard TT"/>
            </a:endParaRPr>
          </a:p>
          <a:p>
            <a:pPr indent="0" lvl="0" marL="0" rtl="0" algn="l">
              <a:lnSpc>
                <a:spcPct val="150000"/>
              </a:lnSpc>
              <a:spcBef>
                <a:spcPts val="0"/>
              </a:spcBef>
              <a:spcAft>
                <a:spcPts val="0"/>
              </a:spcAft>
              <a:buNone/>
            </a:pPr>
            <a:r>
              <a:rPr lang="en">
                <a:latin typeface="Old Standard TT"/>
                <a:ea typeface="Old Standard TT"/>
                <a:cs typeface="Old Standard TT"/>
                <a:sym typeface="Old Standard TT"/>
              </a:rPr>
              <a:t>Ride Booking</a:t>
            </a:r>
            <a:endParaRPr>
              <a:latin typeface="Old Standard TT"/>
              <a:ea typeface="Old Standard TT"/>
              <a:cs typeface="Old Standard TT"/>
              <a:sym typeface="Old Standard TT"/>
            </a:endParaRPr>
          </a:p>
          <a:p>
            <a:pPr indent="0" lvl="0" marL="0" rtl="0" algn="l">
              <a:lnSpc>
                <a:spcPct val="150000"/>
              </a:lnSpc>
              <a:spcBef>
                <a:spcPts val="0"/>
              </a:spcBef>
              <a:spcAft>
                <a:spcPts val="0"/>
              </a:spcAft>
              <a:buNone/>
            </a:pPr>
            <a:r>
              <a:rPr lang="en">
                <a:latin typeface="Old Standard TT"/>
                <a:ea typeface="Old Standard TT"/>
                <a:cs typeface="Old Standard TT"/>
                <a:sym typeface="Old Standard TT"/>
              </a:rPr>
              <a:t>Make Payment</a:t>
            </a:r>
            <a:endParaRPr>
              <a:latin typeface="Old Standard TT"/>
              <a:ea typeface="Old Standard TT"/>
              <a:cs typeface="Old Standard TT"/>
              <a:sym typeface="Old Standard TT"/>
            </a:endParaRPr>
          </a:p>
          <a:p>
            <a:pPr indent="0" lvl="0" marL="0" rtl="0" algn="l">
              <a:lnSpc>
                <a:spcPct val="150000"/>
              </a:lnSpc>
              <a:spcBef>
                <a:spcPts val="0"/>
              </a:spcBef>
              <a:spcAft>
                <a:spcPts val="0"/>
              </a:spcAft>
              <a:buNone/>
            </a:pPr>
            <a:r>
              <a:rPr lang="en">
                <a:latin typeface="Old Standard TT"/>
                <a:ea typeface="Old Standard TT"/>
                <a:cs typeface="Old Standard TT"/>
                <a:sym typeface="Old Standard TT"/>
              </a:rPr>
              <a:t>Cancel Ride</a:t>
            </a:r>
            <a:endParaRPr>
              <a:latin typeface="Old Standard TT"/>
              <a:ea typeface="Old Standard TT"/>
              <a:cs typeface="Old Standard TT"/>
              <a:sym typeface="Old Standard TT"/>
            </a:endParaRPr>
          </a:p>
          <a:p>
            <a:pPr indent="0" lvl="0" marL="0" rtl="0" algn="l">
              <a:lnSpc>
                <a:spcPct val="150000"/>
              </a:lnSpc>
              <a:spcBef>
                <a:spcPts val="0"/>
              </a:spcBef>
              <a:spcAft>
                <a:spcPts val="0"/>
              </a:spcAft>
              <a:buNone/>
            </a:pPr>
            <a:r>
              <a:rPr lang="en">
                <a:latin typeface="Old Standard TT"/>
                <a:ea typeface="Old Standard TT"/>
                <a:cs typeface="Old Standard TT"/>
                <a:sym typeface="Old Standard TT"/>
              </a:rPr>
              <a:t>User Dashboard Summary</a:t>
            </a:r>
            <a:endParaRPr>
              <a:latin typeface="Old Standard TT"/>
              <a:ea typeface="Old Standard TT"/>
              <a:cs typeface="Old Standard TT"/>
              <a:sym typeface="Old Standard TT"/>
            </a:endParaRPr>
          </a:p>
        </p:txBody>
      </p:sp>
      <p:sp>
        <p:nvSpPr>
          <p:cNvPr id="178" name="Google Shape;178;p25"/>
          <p:cNvSpPr/>
          <p:nvPr/>
        </p:nvSpPr>
        <p:spPr>
          <a:xfrm>
            <a:off x="4279100" y="1810950"/>
            <a:ext cx="1485900" cy="25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Customer</a:t>
            </a:r>
            <a:endParaRPr/>
          </a:p>
        </p:txBody>
      </p:sp>
      <p:sp>
        <p:nvSpPr>
          <p:cNvPr id="179" name="Google Shape;179;p25"/>
          <p:cNvSpPr/>
          <p:nvPr/>
        </p:nvSpPr>
        <p:spPr>
          <a:xfrm>
            <a:off x="4279100" y="1810950"/>
            <a:ext cx="1485900" cy="257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Customer</a:t>
            </a:r>
            <a:endParaRPr/>
          </a:p>
        </p:txBody>
      </p:sp>
      <p:sp>
        <p:nvSpPr>
          <p:cNvPr id="180" name="Google Shape;180;p25"/>
          <p:cNvSpPr txBox="1"/>
          <p:nvPr/>
        </p:nvSpPr>
        <p:spPr>
          <a:xfrm>
            <a:off x="6554400" y="2068125"/>
            <a:ext cx="2153700" cy="1971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latin typeface="Old Standard TT"/>
                <a:ea typeface="Old Standard TT"/>
                <a:cs typeface="Old Standard TT"/>
                <a:sym typeface="Old Standard TT"/>
              </a:rPr>
              <a:t>Manage Ride</a:t>
            </a:r>
            <a:endParaRPr>
              <a:latin typeface="Old Standard TT"/>
              <a:ea typeface="Old Standard TT"/>
              <a:cs typeface="Old Standard TT"/>
              <a:sym typeface="Old Standard TT"/>
            </a:endParaRPr>
          </a:p>
          <a:p>
            <a:pPr indent="0" lvl="0" marL="0" rtl="0" algn="l">
              <a:lnSpc>
                <a:spcPct val="150000"/>
              </a:lnSpc>
              <a:spcBef>
                <a:spcPts val="0"/>
              </a:spcBef>
              <a:spcAft>
                <a:spcPts val="0"/>
              </a:spcAft>
              <a:buNone/>
            </a:pPr>
            <a:r>
              <a:rPr lang="en">
                <a:latin typeface="Old Standard TT"/>
                <a:ea typeface="Old Standard TT"/>
                <a:cs typeface="Old Standard TT"/>
                <a:sym typeface="Old Standard TT"/>
              </a:rPr>
              <a:t>Manage Routes</a:t>
            </a:r>
            <a:endParaRPr>
              <a:latin typeface="Old Standard TT"/>
              <a:ea typeface="Old Standard TT"/>
              <a:cs typeface="Old Standard TT"/>
              <a:sym typeface="Old Standard TT"/>
            </a:endParaRPr>
          </a:p>
          <a:p>
            <a:pPr indent="0" lvl="0" marL="0" rtl="0" algn="l">
              <a:lnSpc>
                <a:spcPct val="150000"/>
              </a:lnSpc>
              <a:spcBef>
                <a:spcPts val="0"/>
              </a:spcBef>
              <a:spcAft>
                <a:spcPts val="0"/>
              </a:spcAft>
              <a:buNone/>
            </a:pPr>
            <a:r>
              <a:rPr lang="en">
                <a:latin typeface="Old Standard TT"/>
                <a:ea typeface="Old Standard TT"/>
                <a:cs typeface="Old Standard TT"/>
                <a:sym typeface="Old Standard TT"/>
              </a:rPr>
              <a:t>System Maintenance</a:t>
            </a:r>
            <a:endParaRPr>
              <a:latin typeface="Old Standard TT"/>
              <a:ea typeface="Old Standard TT"/>
              <a:cs typeface="Old Standard TT"/>
              <a:sym typeface="Old Standard TT"/>
            </a:endParaRPr>
          </a:p>
        </p:txBody>
      </p:sp>
      <p:sp>
        <p:nvSpPr>
          <p:cNvPr id="181" name="Google Shape;181;p25"/>
          <p:cNvSpPr/>
          <p:nvPr/>
        </p:nvSpPr>
        <p:spPr>
          <a:xfrm>
            <a:off x="6565100" y="1810950"/>
            <a:ext cx="1485900" cy="25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Customer</a:t>
            </a:r>
            <a:endParaRPr/>
          </a:p>
        </p:txBody>
      </p:sp>
      <p:sp>
        <p:nvSpPr>
          <p:cNvPr id="182" name="Google Shape;182;p25"/>
          <p:cNvSpPr/>
          <p:nvPr/>
        </p:nvSpPr>
        <p:spPr>
          <a:xfrm>
            <a:off x="6565100" y="1810950"/>
            <a:ext cx="1485900" cy="257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System Admin</a:t>
            </a:r>
            <a:endParaRPr/>
          </a:p>
        </p:txBody>
      </p:sp>
      <p:sp>
        <p:nvSpPr>
          <p:cNvPr id="183" name="Google Shape;183;p25"/>
          <p:cNvSpPr txBox="1"/>
          <p:nvPr/>
        </p:nvSpPr>
        <p:spPr>
          <a:xfrm>
            <a:off x="5253050" y="1103625"/>
            <a:ext cx="2196600" cy="27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u="sng">
                <a:latin typeface="Old Standard TT"/>
                <a:ea typeface="Old Standard TT"/>
                <a:cs typeface="Old Standard TT"/>
                <a:sym typeface="Old Standard TT"/>
              </a:rPr>
              <a:t>Actor and Role</a:t>
            </a:r>
            <a:endParaRPr u="sng">
              <a:latin typeface="Old Standard TT"/>
              <a:ea typeface="Old Standard TT"/>
              <a:cs typeface="Old Standard TT"/>
              <a:sym typeface="Old Standard TT"/>
            </a:endParaRPr>
          </a:p>
        </p:txBody>
      </p:sp>
      <p:sp>
        <p:nvSpPr>
          <p:cNvPr id="184" name="Google Shape;184;p25"/>
          <p:cNvSpPr txBox="1"/>
          <p:nvPr/>
        </p:nvSpPr>
        <p:spPr>
          <a:xfrm>
            <a:off x="559600" y="1103625"/>
            <a:ext cx="2893200" cy="27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u="sng">
                <a:latin typeface="Old Standard TT"/>
                <a:ea typeface="Old Standard TT"/>
                <a:cs typeface="Old Standard TT"/>
                <a:sym typeface="Old Standard TT"/>
              </a:rPr>
              <a:t>Use Case Diagram</a:t>
            </a:r>
            <a:endParaRPr u="sng">
              <a:latin typeface="Old Standard TT"/>
              <a:ea typeface="Old Standard TT"/>
              <a:cs typeface="Old Standard TT"/>
              <a:sym typeface="Old Standard TT"/>
            </a:endParaRPr>
          </a:p>
        </p:txBody>
      </p:sp>
      <p:sp>
        <p:nvSpPr>
          <p:cNvPr id="185" name="Google Shape;185;p25"/>
          <p:cNvSpPr/>
          <p:nvPr/>
        </p:nvSpPr>
        <p:spPr>
          <a:xfrm>
            <a:off x="3814775" y="2455075"/>
            <a:ext cx="324900" cy="225000"/>
          </a:xfrm>
          <a:prstGeom prst="rightArrow">
            <a:avLst>
              <a:gd fmla="val 50000" name="adj1"/>
              <a:gd fmla="val 50000" name="adj2"/>
            </a:avLst>
          </a:prstGeom>
          <a:gradFill>
            <a:gsLst>
              <a:gs pos="0">
                <a:srgbClr val="BFBFBF"/>
              </a:gs>
              <a:gs pos="100000">
                <a:srgbClr val="73737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5"/>
          <p:cNvSpPr/>
          <p:nvPr/>
        </p:nvSpPr>
        <p:spPr>
          <a:xfrm>
            <a:off x="3814775" y="3293275"/>
            <a:ext cx="324900" cy="225000"/>
          </a:xfrm>
          <a:prstGeom prst="rightArrow">
            <a:avLst>
              <a:gd fmla="val 50000" name="adj1"/>
              <a:gd fmla="val 50000" name="adj2"/>
            </a:avLst>
          </a:prstGeom>
          <a:gradFill>
            <a:gsLst>
              <a:gs pos="0">
                <a:srgbClr val="BFBFBF"/>
              </a:gs>
              <a:gs pos="100000">
                <a:srgbClr val="73737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311700" y="64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User’s Ride Request: Illustration  </a:t>
            </a:r>
            <a:endParaRPr/>
          </a:p>
          <a:p>
            <a:pPr indent="0" lvl="0" marL="0" rtl="0" algn="l">
              <a:spcBef>
                <a:spcPts val="0"/>
              </a:spcBef>
              <a:spcAft>
                <a:spcPts val="0"/>
              </a:spcAft>
              <a:buNone/>
            </a:pPr>
            <a:r>
              <a:t/>
            </a:r>
            <a:endParaRPr/>
          </a:p>
        </p:txBody>
      </p:sp>
      <p:sp>
        <p:nvSpPr>
          <p:cNvPr id="192" name="Google Shape;192;p26"/>
          <p:cNvSpPr txBox="1"/>
          <p:nvPr/>
        </p:nvSpPr>
        <p:spPr>
          <a:xfrm>
            <a:off x="383375" y="1578775"/>
            <a:ext cx="12966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193" name="Google Shape;193;p26"/>
          <p:cNvSpPr txBox="1"/>
          <p:nvPr/>
        </p:nvSpPr>
        <p:spPr>
          <a:xfrm>
            <a:off x="6922054" y="3232550"/>
            <a:ext cx="1862400" cy="871200"/>
          </a:xfrm>
          <a:prstGeom prst="rect">
            <a:avLst/>
          </a:prstGeom>
          <a:gradFill>
            <a:gsLst>
              <a:gs pos="0">
                <a:srgbClr val="AFDEDA"/>
              </a:gs>
              <a:gs pos="100000">
                <a:srgbClr val="5AB1A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ld Standard TT"/>
                <a:ea typeface="Old Standard TT"/>
                <a:cs typeface="Old Standard TT"/>
                <a:sym typeface="Old Standard TT"/>
              </a:rPr>
              <a:t>Rides Selection</a:t>
            </a:r>
            <a:endParaRPr b="1">
              <a:latin typeface="Old Standard TT"/>
              <a:ea typeface="Old Standard TT"/>
              <a:cs typeface="Old Standard TT"/>
              <a:sym typeface="Old Standard TT"/>
            </a:endParaRPr>
          </a:p>
          <a:p>
            <a:pPr indent="0" lvl="0" marL="0" rtl="0" algn="ctr">
              <a:spcBef>
                <a:spcPts val="0"/>
              </a:spcBef>
              <a:spcAft>
                <a:spcPts val="0"/>
              </a:spcAft>
              <a:buNone/>
            </a:pPr>
            <a:r>
              <a:rPr b="1" lang="en" sz="1100">
                <a:latin typeface="Old Standard TT"/>
                <a:ea typeface="Old Standard TT"/>
                <a:cs typeface="Old Standard TT"/>
                <a:sym typeface="Old Standard TT"/>
              </a:rPr>
              <a:t>A selection will be made by the user to accept/decline ride</a:t>
            </a:r>
            <a:endParaRPr b="1" sz="1100">
              <a:latin typeface="Old Standard TT"/>
              <a:ea typeface="Old Standard TT"/>
              <a:cs typeface="Old Standard TT"/>
              <a:sym typeface="Old Standard TT"/>
            </a:endParaRPr>
          </a:p>
        </p:txBody>
      </p:sp>
      <p:sp>
        <p:nvSpPr>
          <p:cNvPr id="194" name="Google Shape;194;p26"/>
          <p:cNvSpPr txBox="1"/>
          <p:nvPr/>
        </p:nvSpPr>
        <p:spPr>
          <a:xfrm>
            <a:off x="4807644" y="3232939"/>
            <a:ext cx="1862400" cy="871200"/>
          </a:xfrm>
          <a:prstGeom prst="rect">
            <a:avLst/>
          </a:prstGeom>
          <a:gradFill>
            <a:gsLst>
              <a:gs pos="0">
                <a:srgbClr val="AFDEDA"/>
              </a:gs>
              <a:gs pos="100000">
                <a:srgbClr val="5AB1A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ld Standard TT"/>
                <a:ea typeface="Old Standard TT"/>
                <a:cs typeface="Old Standard TT"/>
                <a:sym typeface="Old Standard TT"/>
              </a:rPr>
              <a:t>Order fulfillment</a:t>
            </a:r>
            <a:endParaRPr b="1">
              <a:latin typeface="Old Standard TT"/>
              <a:ea typeface="Old Standard TT"/>
              <a:cs typeface="Old Standard TT"/>
              <a:sym typeface="Old Standard TT"/>
            </a:endParaRPr>
          </a:p>
          <a:p>
            <a:pPr indent="0" lvl="0" marL="0" rtl="0" algn="ctr">
              <a:spcBef>
                <a:spcPts val="0"/>
              </a:spcBef>
              <a:spcAft>
                <a:spcPts val="0"/>
              </a:spcAft>
              <a:buNone/>
            </a:pPr>
            <a:r>
              <a:rPr b="1" lang="en" sz="1100">
                <a:solidFill>
                  <a:schemeClr val="dk1"/>
                </a:solidFill>
                <a:latin typeface="Old Standard TT"/>
                <a:ea typeface="Old Standard TT"/>
                <a:cs typeface="Old Standard TT"/>
                <a:sym typeface="Old Standard TT"/>
              </a:rPr>
              <a:t>The vehicle software communicate with mobile device for ride request</a:t>
            </a:r>
            <a:endParaRPr b="1" sz="1100">
              <a:latin typeface="Old Standard TT"/>
              <a:ea typeface="Old Standard TT"/>
              <a:cs typeface="Old Standard TT"/>
              <a:sym typeface="Old Standard TT"/>
            </a:endParaRPr>
          </a:p>
        </p:txBody>
      </p:sp>
      <p:sp>
        <p:nvSpPr>
          <p:cNvPr id="195" name="Google Shape;195;p26"/>
          <p:cNvSpPr txBox="1"/>
          <p:nvPr/>
        </p:nvSpPr>
        <p:spPr>
          <a:xfrm>
            <a:off x="2615800" y="3232939"/>
            <a:ext cx="1862400" cy="871200"/>
          </a:xfrm>
          <a:prstGeom prst="rect">
            <a:avLst/>
          </a:prstGeom>
          <a:gradFill>
            <a:gsLst>
              <a:gs pos="0">
                <a:srgbClr val="AFDEDA"/>
              </a:gs>
              <a:gs pos="100000">
                <a:srgbClr val="5AB1A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ld Standard TT"/>
                <a:ea typeface="Old Standard TT"/>
                <a:cs typeface="Old Standard TT"/>
                <a:sym typeface="Old Standard TT"/>
              </a:rPr>
              <a:t>Payment</a:t>
            </a:r>
            <a:endParaRPr b="1">
              <a:latin typeface="Old Standard TT"/>
              <a:ea typeface="Old Standard TT"/>
              <a:cs typeface="Old Standard TT"/>
              <a:sym typeface="Old Standard TT"/>
            </a:endParaRPr>
          </a:p>
          <a:p>
            <a:pPr indent="0" lvl="0" marL="0" rtl="0" algn="ctr">
              <a:spcBef>
                <a:spcPts val="0"/>
              </a:spcBef>
              <a:spcAft>
                <a:spcPts val="0"/>
              </a:spcAft>
              <a:buNone/>
            </a:pPr>
            <a:r>
              <a:rPr b="1" lang="en" sz="1100">
                <a:latin typeface="Old Standard TT"/>
                <a:ea typeface="Old Standard TT"/>
                <a:cs typeface="Old Standard TT"/>
                <a:sym typeface="Old Standard TT"/>
              </a:rPr>
              <a:t>System and user complete the payment with Bitcoin wallet</a:t>
            </a:r>
            <a:endParaRPr b="1" sz="1100">
              <a:latin typeface="Old Standard TT"/>
              <a:ea typeface="Old Standard TT"/>
              <a:cs typeface="Old Standard TT"/>
              <a:sym typeface="Old Standard TT"/>
            </a:endParaRPr>
          </a:p>
        </p:txBody>
      </p:sp>
      <p:sp>
        <p:nvSpPr>
          <p:cNvPr id="196" name="Google Shape;196;p26"/>
          <p:cNvSpPr txBox="1"/>
          <p:nvPr/>
        </p:nvSpPr>
        <p:spPr>
          <a:xfrm>
            <a:off x="2607450" y="1504939"/>
            <a:ext cx="1862400" cy="871200"/>
          </a:xfrm>
          <a:prstGeom prst="rect">
            <a:avLst/>
          </a:prstGeom>
          <a:gradFill>
            <a:gsLst>
              <a:gs pos="0">
                <a:srgbClr val="AFDEDA"/>
              </a:gs>
              <a:gs pos="100000">
                <a:srgbClr val="5AB1A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ld Standard TT"/>
                <a:ea typeface="Old Standard TT"/>
                <a:cs typeface="Old Standard TT"/>
                <a:sym typeface="Old Standard TT"/>
              </a:rPr>
              <a:t>Voice Command</a:t>
            </a:r>
            <a:endParaRPr b="1">
              <a:solidFill>
                <a:schemeClr val="dk1"/>
              </a:solidFill>
              <a:latin typeface="Old Standard TT"/>
              <a:ea typeface="Old Standard TT"/>
              <a:cs typeface="Old Standard TT"/>
              <a:sym typeface="Old Standard TT"/>
            </a:endParaRPr>
          </a:p>
          <a:p>
            <a:pPr indent="0" lvl="0" marL="0" rtl="0" algn="ctr">
              <a:spcBef>
                <a:spcPts val="0"/>
              </a:spcBef>
              <a:spcAft>
                <a:spcPts val="0"/>
              </a:spcAft>
              <a:buNone/>
            </a:pPr>
            <a:r>
              <a:rPr b="1" lang="en" sz="1100">
                <a:solidFill>
                  <a:schemeClr val="dk1"/>
                </a:solidFill>
                <a:latin typeface="Old Standard TT"/>
                <a:ea typeface="Old Standard TT"/>
                <a:cs typeface="Old Standard TT"/>
                <a:sym typeface="Old Standard TT"/>
              </a:rPr>
              <a:t>User gives voice command through App</a:t>
            </a:r>
            <a:endParaRPr b="1">
              <a:latin typeface="Old Standard TT"/>
              <a:ea typeface="Old Standard TT"/>
              <a:cs typeface="Old Standard TT"/>
              <a:sym typeface="Old Standard TT"/>
            </a:endParaRPr>
          </a:p>
        </p:txBody>
      </p:sp>
      <p:sp>
        <p:nvSpPr>
          <p:cNvPr id="197" name="Google Shape;197;p26"/>
          <p:cNvSpPr txBox="1"/>
          <p:nvPr/>
        </p:nvSpPr>
        <p:spPr>
          <a:xfrm>
            <a:off x="4817250" y="1504939"/>
            <a:ext cx="1862400" cy="871200"/>
          </a:xfrm>
          <a:prstGeom prst="rect">
            <a:avLst/>
          </a:prstGeom>
          <a:gradFill>
            <a:gsLst>
              <a:gs pos="0">
                <a:srgbClr val="AFDEDA"/>
              </a:gs>
              <a:gs pos="100000">
                <a:srgbClr val="5AB1A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ld Standard TT"/>
                <a:ea typeface="Old Standard TT"/>
                <a:cs typeface="Old Standard TT"/>
                <a:sym typeface="Old Standard TT"/>
              </a:rPr>
              <a:t>DB Processing</a:t>
            </a:r>
            <a:endParaRPr b="1">
              <a:solidFill>
                <a:schemeClr val="dk1"/>
              </a:solidFill>
              <a:latin typeface="Old Standard TT"/>
              <a:ea typeface="Old Standard TT"/>
              <a:cs typeface="Old Standard TT"/>
              <a:sym typeface="Old Standard TT"/>
            </a:endParaRPr>
          </a:p>
          <a:p>
            <a:pPr indent="0" lvl="0" marL="0" rtl="0" algn="ctr">
              <a:spcBef>
                <a:spcPts val="0"/>
              </a:spcBef>
              <a:spcAft>
                <a:spcPts val="0"/>
              </a:spcAft>
              <a:buNone/>
            </a:pPr>
            <a:r>
              <a:rPr b="1" lang="en" sz="1100">
                <a:solidFill>
                  <a:schemeClr val="dk1"/>
                </a:solidFill>
                <a:latin typeface="Old Standard TT"/>
                <a:ea typeface="Old Standard TT"/>
                <a:cs typeface="Old Standard TT"/>
                <a:sym typeface="Old Standard TT"/>
              </a:rPr>
              <a:t>A query will be fired to the database</a:t>
            </a:r>
            <a:endParaRPr b="1">
              <a:solidFill>
                <a:schemeClr val="dk1"/>
              </a:solidFill>
              <a:latin typeface="Old Standard TT"/>
              <a:ea typeface="Old Standard TT"/>
              <a:cs typeface="Old Standard TT"/>
              <a:sym typeface="Old Standard TT"/>
            </a:endParaRPr>
          </a:p>
        </p:txBody>
      </p:sp>
      <p:sp>
        <p:nvSpPr>
          <p:cNvPr id="198" name="Google Shape;198;p26"/>
          <p:cNvSpPr txBox="1"/>
          <p:nvPr/>
        </p:nvSpPr>
        <p:spPr>
          <a:xfrm>
            <a:off x="6950850" y="1504939"/>
            <a:ext cx="1862400" cy="871200"/>
          </a:xfrm>
          <a:prstGeom prst="rect">
            <a:avLst/>
          </a:prstGeom>
          <a:gradFill>
            <a:gsLst>
              <a:gs pos="0">
                <a:srgbClr val="AFDEDA"/>
              </a:gs>
              <a:gs pos="100000">
                <a:srgbClr val="5AB1A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ld Standard TT"/>
                <a:ea typeface="Old Standard TT"/>
                <a:cs typeface="Old Standard TT"/>
                <a:sym typeface="Old Standard TT"/>
              </a:rPr>
              <a:t>Results </a:t>
            </a:r>
            <a:endParaRPr b="1">
              <a:solidFill>
                <a:schemeClr val="dk1"/>
              </a:solidFill>
              <a:latin typeface="Old Standard TT"/>
              <a:ea typeface="Old Standard TT"/>
              <a:cs typeface="Old Standard TT"/>
              <a:sym typeface="Old Standard TT"/>
            </a:endParaRPr>
          </a:p>
          <a:p>
            <a:pPr indent="0" lvl="0" marL="0" rtl="0" algn="ctr">
              <a:spcBef>
                <a:spcPts val="0"/>
              </a:spcBef>
              <a:spcAft>
                <a:spcPts val="0"/>
              </a:spcAft>
              <a:buNone/>
            </a:pPr>
            <a:r>
              <a:rPr b="1" lang="en" sz="1100">
                <a:solidFill>
                  <a:schemeClr val="dk1"/>
                </a:solidFill>
                <a:latin typeface="Old Standard TT"/>
                <a:ea typeface="Old Standard TT"/>
                <a:cs typeface="Old Standard TT"/>
                <a:sym typeface="Old Standard TT"/>
              </a:rPr>
              <a:t>User receive list of available rides their mobile device</a:t>
            </a:r>
            <a:endParaRPr b="1">
              <a:solidFill>
                <a:schemeClr val="dk1"/>
              </a:solidFill>
              <a:latin typeface="Old Standard TT"/>
              <a:ea typeface="Old Standard TT"/>
              <a:cs typeface="Old Standard TT"/>
              <a:sym typeface="Old Standard TT"/>
            </a:endParaRPr>
          </a:p>
        </p:txBody>
      </p:sp>
      <p:sp>
        <p:nvSpPr>
          <p:cNvPr id="199" name="Google Shape;199;p26"/>
          <p:cNvSpPr txBox="1"/>
          <p:nvPr/>
        </p:nvSpPr>
        <p:spPr>
          <a:xfrm>
            <a:off x="397650" y="1504939"/>
            <a:ext cx="1862400" cy="871200"/>
          </a:xfrm>
          <a:prstGeom prst="rect">
            <a:avLst/>
          </a:prstGeom>
          <a:gradFill>
            <a:gsLst>
              <a:gs pos="0">
                <a:srgbClr val="AFDEDA"/>
              </a:gs>
              <a:gs pos="100000">
                <a:srgbClr val="5AB1A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ld Standard TT"/>
                <a:ea typeface="Old Standard TT"/>
                <a:cs typeface="Old Standard TT"/>
                <a:sym typeface="Old Standard TT"/>
              </a:rPr>
              <a:t>Pre Condition</a:t>
            </a:r>
            <a:endParaRPr b="1">
              <a:solidFill>
                <a:schemeClr val="dk1"/>
              </a:solidFill>
              <a:latin typeface="Old Standard TT"/>
              <a:ea typeface="Old Standard TT"/>
              <a:cs typeface="Old Standard TT"/>
              <a:sym typeface="Old Standard TT"/>
            </a:endParaRPr>
          </a:p>
          <a:p>
            <a:pPr indent="0" lvl="0" marL="0" rtl="0" algn="ctr">
              <a:spcBef>
                <a:spcPts val="0"/>
              </a:spcBef>
              <a:spcAft>
                <a:spcPts val="0"/>
              </a:spcAft>
              <a:buNone/>
            </a:pPr>
            <a:r>
              <a:rPr b="1" lang="en" sz="1100">
                <a:solidFill>
                  <a:schemeClr val="dk1"/>
                </a:solidFill>
                <a:latin typeface="Old Standard TT"/>
                <a:ea typeface="Old Standard TT"/>
                <a:cs typeface="Old Standard TT"/>
                <a:sym typeface="Old Standard TT"/>
              </a:rPr>
              <a:t>User must be registered to App and should have Bitcoin Wallet</a:t>
            </a:r>
            <a:endParaRPr b="1">
              <a:solidFill>
                <a:schemeClr val="dk1"/>
              </a:solidFill>
              <a:latin typeface="Old Standard TT"/>
              <a:ea typeface="Old Standard TT"/>
              <a:cs typeface="Old Standard TT"/>
              <a:sym typeface="Old Standard TT"/>
            </a:endParaRPr>
          </a:p>
        </p:txBody>
      </p:sp>
      <p:sp>
        <p:nvSpPr>
          <p:cNvPr id="200" name="Google Shape;200;p26"/>
          <p:cNvSpPr txBox="1"/>
          <p:nvPr/>
        </p:nvSpPr>
        <p:spPr>
          <a:xfrm>
            <a:off x="406000" y="3232939"/>
            <a:ext cx="1862400" cy="871200"/>
          </a:xfrm>
          <a:prstGeom prst="rect">
            <a:avLst/>
          </a:prstGeom>
          <a:gradFill>
            <a:gsLst>
              <a:gs pos="0">
                <a:srgbClr val="AFDEDA"/>
              </a:gs>
              <a:gs pos="100000">
                <a:srgbClr val="5AB1A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ld Standard TT"/>
                <a:ea typeface="Old Standard TT"/>
                <a:cs typeface="Old Standard TT"/>
                <a:sym typeface="Old Standard TT"/>
              </a:rPr>
              <a:t>Receipt</a:t>
            </a:r>
            <a:endParaRPr b="1">
              <a:latin typeface="Old Standard TT"/>
              <a:ea typeface="Old Standard TT"/>
              <a:cs typeface="Old Standard TT"/>
              <a:sym typeface="Old Standard TT"/>
            </a:endParaRPr>
          </a:p>
          <a:p>
            <a:pPr indent="0" lvl="0" marL="0" rtl="0" algn="ctr">
              <a:spcBef>
                <a:spcPts val="0"/>
              </a:spcBef>
              <a:spcAft>
                <a:spcPts val="0"/>
              </a:spcAft>
              <a:buNone/>
            </a:pPr>
            <a:r>
              <a:rPr b="1" lang="en" sz="1100">
                <a:latin typeface="Old Standard TT"/>
                <a:ea typeface="Old Standard TT"/>
                <a:cs typeface="Old Standard TT"/>
                <a:sym typeface="Old Standard TT"/>
              </a:rPr>
              <a:t>System complete the transaction and user receive the receipt </a:t>
            </a:r>
            <a:endParaRPr b="1" sz="1100">
              <a:latin typeface="Old Standard TT"/>
              <a:ea typeface="Old Standard TT"/>
              <a:cs typeface="Old Standard TT"/>
              <a:sym typeface="Old Standard TT"/>
            </a:endParaRPr>
          </a:p>
        </p:txBody>
      </p:sp>
      <p:sp>
        <p:nvSpPr>
          <p:cNvPr id="201" name="Google Shape;201;p26"/>
          <p:cNvSpPr/>
          <p:nvPr/>
        </p:nvSpPr>
        <p:spPr>
          <a:xfrm>
            <a:off x="2290775" y="1845475"/>
            <a:ext cx="324900" cy="225000"/>
          </a:xfrm>
          <a:prstGeom prst="rightArrow">
            <a:avLst>
              <a:gd fmla="val 50000" name="adj1"/>
              <a:gd fmla="val 50000" name="adj2"/>
            </a:avLst>
          </a:prstGeom>
          <a:gradFill>
            <a:gsLst>
              <a:gs pos="0">
                <a:srgbClr val="BFBFBF"/>
              </a:gs>
              <a:gs pos="100000">
                <a:srgbClr val="73737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rot="5400000">
            <a:off x="7426050" y="2690850"/>
            <a:ext cx="854400" cy="225000"/>
          </a:xfrm>
          <a:prstGeom prst="rightArrow">
            <a:avLst>
              <a:gd fmla="val 50000" name="adj1"/>
              <a:gd fmla="val 50000" name="adj2"/>
            </a:avLst>
          </a:prstGeom>
          <a:gradFill>
            <a:gsLst>
              <a:gs pos="0">
                <a:srgbClr val="BFBFBF"/>
              </a:gs>
              <a:gs pos="100000">
                <a:srgbClr val="73737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p:nvPr/>
        </p:nvSpPr>
        <p:spPr>
          <a:xfrm>
            <a:off x="4500575" y="1845475"/>
            <a:ext cx="324900" cy="225000"/>
          </a:xfrm>
          <a:prstGeom prst="rightArrow">
            <a:avLst>
              <a:gd fmla="val 50000" name="adj1"/>
              <a:gd fmla="val 50000" name="adj2"/>
            </a:avLst>
          </a:prstGeom>
          <a:gradFill>
            <a:gsLst>
              <a:gs pos="0">
                <a:srgbClr val="BFBFBF"/>
              </a:gs>
              <a:gs pos="100000">
                <a:srgbClr val="73737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p:nvPr/>
        </p:nvSpPr>
        <p:spPr>
          <a:xfrm>
            <a:off x="6634175" y="1845475"/>
            <a:ext cx="324900" cy="225000"/>
          </a:xfrm>
          <a:prstGeom prst="rightArrow">
            <a:avLst>
              <a:gd fmla="val 50000" name="adj1"/>
              <a:gd fmla="val 50000" name="adj2"/>
            </a:avLst>
          </a:prstGeom>
          <a:gradFill>
            <a:gsLst>
              <a:gs pos="0">
                <a:srgbClr val="BFBFBF"/>
              </a:gs>
              <a:gs pos="100000">
                <a:srgbClr val="73737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6"/>
          <p:cNvSpPr/>
          <p:nvPr/>
        </p:nvSpPr>
        <p:spPr>
          <a:xfrm rot="10800000">
            <a:off x="6634175" y="3598075"/>
            <a:ext cx="324900" cy="225000"/>
          </a:xfrm>
          <a:prstGeom prst="rightArrow">
            <a:avLst>
              <a:gd fmla="val 50000" name="adj1"/>
              <a:gd fmla="val 50000" name="adj2"/>
            </a:avLst>
          </a:prstGeom>
          <a:gradFill>
            <a:gsLst>
              <a:gs pos="0">
                <a:srgbClr val="BFBFBF"/>
              </a:gs>
              <a:gs pos="100000">
                <a:srgbClr val="73737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6"/>
          <p:cNvSpPr/>
          <p:nvPr/>
        </p:nvSpPr>
        <p:spPr>
          <a:xfrm rot="10800000">
            <a:off x="4500575" y="3598075"/>
            <a:ext cx="324900" cy="225000"/>
          </a:xfrm>
          <a:prstGeom prst="rightArrow">
            <a:avLst>
              <a:gd fmla="val 50000" name="adj1"/>
              <a:gd fmla="val 50000" name="adj2"/>
            </a:avLst>
          </a:prstGeom>
          <a:gradFill>
            <a:gsLst>
              <a:gs pos="0">
                <a:srgbClr val="BFBFBF"/>
              </a:gs>
              <a:gs pos="100000">
                <a:srgbClr val="73737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rot="10800000">
            <a:off x="2290775" y="3598075"/>
            <a:ext cx="324900" cy="225000"/>
          </a:xfrm>
          <a:prstGeom prst="rightArrow">
            <a:avLst>
              <a:gd fmla="val 50000" name="adj1"/>
              <a:gd fmla="val 50000" name="adj2"/>
            </a:avLst>
          </a:prstGeom>
          <a:gradFill>
            <a:gsLst>
              <a:gs pos="0">
                <a:srgbClr val="BFBFBF"/>
              </a:gs>
              <a:gs pos="100000">
                <a:srgbClr val="73737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7"/>
          <p:cNvSpPr txBox="1"/>
          <p:nvPr>
            <p:ph type="title"/>
          </p:nvPr>
        </p:nvSpPr>
        <p:spPr>
          <a:xfrm>
            <a:off x="311700" y="64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Payment Flow Using Bitcoin  </a:t>
            </a:r>
            <a:endParaRPr/>
          </a:p>
          <a:p>
            <a:pPr indent="0" lvl="0" marL="0" rtl="0" algn="l">
              <a:spcBef>
                <a:spcPts val="0"/>
              </a:spcBef>
              <a:spcAft>
                <a:spcPts val="0"/>
              </a:spcAft>
              <a:buNone/>
            </a:pPr>
            <a:r>
              <a:t/>
            </a:r>
            <a:endParaRPr/>
          </a:p>
        </p:txBody>
      </p:sp>
      <p:pic>
        <p:nvPicPr>
          <p:cNvPr id="213" name="Google Shape;213;p27"/>
          <p:cNvPicPr preferRelativeResize="0"/>
          <p:nvPr/>
        </p:nvPicPr>
        <p:blipFill>
          <a:blip r:embed="rId3">
            <a:alphaModFix/>
          </a:blip>
          <a:stretch>
            <a:fillRect/>
          </a:stretch>
        </p:blipFill>
        <p:spPr>
          <a:xfrm>
            <a:off x="742950" y="982025"/>
            <a:ext cx="7693051" cy="4000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8"/>
          <p:cNvSpPr txBox="1"/>
          <p:nvPr>
            <p:ph type="title"/>
          </p:nvPr>
        </p:nvSpPr>
        <p:spPr>
          <a:xfrm>
            <a:off x="311700" y="64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References</a:t>
            </a:r>
            <a:endParaRPr sz="1800"/>
          </a:p>
        </p:txBody>
      </p:sp>
      <p:sp>
        <p:nvSpPr>
          <p:cNvPr id="219" name="Google Shape;219;p28"/>
          <p:cNvSpPr txBox="1"/>
          <p:nvPr>
            <p:ph idx="1" type="body"/>
          </p:nvPr>
        </p:nvSpPr>
        <p:spPr>
          <a:xfrm>
            <a:off x="192475" y="541500"/>
            <a:ext cx="8951700" cy="44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Figure 1. </a:t>
            </a:r>
            <a:r>
              <a:rPr lang="en" sz="1000"/>
              <a:t>Legris, M. (2016, March 25). </a:t>
            </a:r>
            <a:r>
              <a:rPr i="1" lang="en" sz="1000"/>
              <a:t>Sensory Marketing &amp; Atmosphere Of A Point Of </a:t>
            </a:r>
            <a:r>
              <a:rPr i="1" lang="en" sz="1000"/>
              <a:t>Sale.</a:t>
            </a:r>
            <a:r>
              <a:rPr lang="en" sz="1000"/>
              <a:t> Retrieved </a:t>
            </a:r>
            <a:r>
              <a:rPr lang="en" sz="1000"/>
              <a:t>from </a:t>
            </a:r>
            <a:endParaRPr sz="1000"/>
          </a:p>
          <a:p>
            <a:pPr indent="457200" lvl="0" marL="0" rtl="0" algn="l">
              <a:spcBef>
                <a:spcPts val="0"/>
              </a:spcBef>
              <a:spcAft>
                <a:spcPts val="0"/>
              </a:spcAft>
              <a:buNone/>
            </a:pPr>
            <a:r>
              <a:rPr lang="en" sz="1000"/>
              <a:t>www.spotpink.com/2016/03/25/marketing-sensoriel-ambiance-lieu-vente/</a:t>
            </a:r>
            <a:endParaRPr sz="1000"/>
          </a:p>
          <a:p>
            <a:pPr indent="0" lvl="0" marL="0" rtl="0" algn="l">
              <a:spcBef>
                <a:spcPts val="0"/>
              </a:spcBef>
              <a:spcAft>
                <a:spcPts val="0"/>
              </a:spcAft>
              <a:buNone/>
            </a:pPr>
            <a:r>
              <a:rPr lang="en" sz="1000"/>
              <a:t>Figure 2. Reviews.io (2018, May 03). </a:t>
            </a:r>
            <a:r>
              <a:rPr i="1" lang="en" sz="1000"/>
              <a:t>Technology Overload? Not On Our Watch.</a:t>
            </a:r>
            <a:r>
              <a:rPr lang="en" sz="1000"/>
              <a:t> Retrieved </a:t>
            </a:r>
            <a:r>
              <a:rPr lang="en" sz="1000"/>
              <a:t>f</a:t>
            </a:r>
            <a:r>
              <a:rPr lang="en" sz="1000"/>
              <a:t>rom </a:t>
            </a:r>
            <a:r>
              <a:rPr lang="en" sz="1000"/>
              <a:t>blog.reviews.io/technology-overload-not-on-our-watch</a:t>
            </a:r>
            <a:endParaRPr sz="1000"/>
          </a:p>
          <a:p>
            <a:pPr indent="0" lvl="0" marL="0" rtl="0" algn="l">
              <a:spcBef>
                <a:spcPts val="0"/>
              </a:spcBef>
              <a:spcAft>
                <a:spcPts val="0"/>
              </a:spcAft>
              <a:buNone/>
            </a:pPr>
            <a:r>
              <a:rPr lang="en" sz="1000"/>
              <a:t>Figure 3. Private Fleet (2013, June 18). </a:t>
            </a:r>
            <a:r>
              <a:rPr i="1" lang="en" sz="1000"/>
              <a:t>Information Overload!</a:t>
            </a:r>
            <a:r>
              <a:rPr lang="en" sz="1000"/>
              <a:t> Retrieved from www.privatefleet.com.au/blog/home/information-overload/</a:t>
            </a:r>
            <a:endParaRPr sz="1000"/>
          </a:p>
          <a:p>
            <a:pPr indent="0" lvl="0" marL="0" rtl="0" algn="l">
              <a:spcBef>
                <a:spcPts val="0"/>
              </a:spcBef>
              <a:spcAft>
                <a:spcPts val="0"/>
              </a:spcAft>
              <a:buNone/>
            </a:pPr>
            <a:r>
              <a:rPr lang="en" sz="1000"/>
              <a:t>Mobility Life Balance (2020). </a:t>
            </a:r>
            <a:r>
              <a:rPr i="1" lang="en" sz="1000"/>
              <a:t>Feeling Overwhelmed.</a:t>
            </a:r>
            <a:r>
              <a:rPr lang="en" sz="1000"/>
              <a:t> Retrieved from </a:t>
            </a:r>
            <a:r>
              <a:rPr lang="en" sz="1000"/>
              <a:t>www.zf.com/site/mobilitylifebalance/en/ueberforderung/feeling_overwhelmed.html</a:t>
            </a:r>
            <a:endParaRPr sz="1000"/>
          </a:p>
          <a:p>
            <a:pPr indent="0" lvl="0" marL="0" rtl="0" algn="l">
              <a:spcBef>
                <a:spcPts val="0"/>
              </a:spcBef>
              <a:spcAft>
                <a:spcPts val="0"/>
              </a:spcAft>
              <a:buClr>
                <a:schemeClr val="dk1"/>
              </a:buClr>
              <a:buSzPts val="1100"/>
              <a:buFont typeface="Arial"/>
              <a:buNone/>
            </a:pPr>
            <a:r>
              <a:rPr lang="en" sz="1000"/>
              <a:t>Figure 4. Driver Knowledge (2018, June 28). </a:t>
            </a:r>
            <a:r>
              <a:rPr i="1" lang="en" sz="1000"/>
              <a:t>The Most Common Causes of Car Accidents.</a:t>
            </a:r>
            <a:r>
              <a:rPr lang="en" sz="1000"/>
              <a:t> Retrieved from www.driverknowledge.com/causes-of-car-accidents/</a:t>
            </a:r>
            <a:endParaRPr sz="1000"/>
          </a:p>
          <a:p>
            <a:pPr indent="0" lvl="0" marL="0" rtl="0" algn="l">
              <a:spcBef>
                <a:spcPts val="0"/>
              </a:spcBef>
              <a:spcAft>
                <a:spcPts val="0"/>
              </a:spcAft>
              <a:buNone/>
            </a:pPr>
            <a:r>
              <a:rPr lang="en" sz="1000"/>
              <a:t>Figure 5. Smith, A. (2017, January 12). </a:t>
            </a:r>
            <a:r>
              <a:rPr i="1" lang="en" sz="1000"/>
              <a:t>Record shares of Americans now own smartphones, have home broadband.</a:t>
            </a:r>
            <a:r>
              <a:rPr lang="en" sz="1000"/>
              <a:t> Retrieved from </a:t>
            </a:r>
            <a:endParaRPr sz="1000"/>
          </a:p>
          <a:p>
            <a:pPr indent="457200" lvl="0" marL="0" rtl="0" algn="l">
              <a:spcBef>
                <a:spcPts val="0"/>
              </a:spcBef>
              <a:spcAft>
                <a:spcPts val="0"/>
              </a:spcAft>
              <a:buClr>
                <a:schemeClr val="dk1"/>
              </a:buClr>
              <a:buSzPts val="1100"/>
              <a:buFont typeface="Arial"/>
              <a:buNone/>
            </a:pPr>
            <a:r>
              <a:rPr lang="en" sz="1000"/>
              <a:t>www.pewresearch.org/fact-tank/2017/01/12/evolution-of-technology/</a:t>
            </a:r>
            <a:endParaRPr sz="1000"/>
          </a:p>
          <a:p>
            <a:pPr indent="0" lvl="0" marL="0" rtl="0" algn="l">
              <a:spcBef>
                <a:spcPts val="0"/>
              </a:spcBef>
              <a:spcAft>
                <a:spcPts val="0"/>
              </a:spcAft>
              <a:buClr>
                <a:schemeClr val="dk1"/>
              </a:buClr>
              <a:buSzPts val="1100"/>
              <a:buFont typeface="Arial"/>
              <a:buNone/>
            </a:pPr>
            <a:r>
              <a:rPr lang="en" sz="1000"/>
              <a:t>Figure 6. The Emerging Future (2012). </a:t>
            </a:r>
            <a:r>
              <a:rPr i="1" lang="en" sz="1000"/>
              <a:t>Estimating the Speed of Exponential Technological Advancement.</a:t>
            </a:r>
            <a:r>
              <a:rPr lang="en" sz="1000"/>
              <a:t> Retrieved from</a:t>
            </a:r>
            <a:endParaRPr sz="1000"/>
          </a:p>
          <a:p>
            <a:pPr indent="457200" lvl="0" marL="0" rtl="0" algn="l">
              <a:spcBef>
                <a:spcPts val="0"/>
              </a:spcBef>
              <a:spcAft>
                <a:spcPts val="0"/>
              </a:spcAft>
              <a:buNone/>
            </a:pPr>
            <a:r>
              <a:rPr lang="en" sz="1000"/>
              <a:t>theemergingfuture.com/docs/Speed-Technological-Advancement.pdf</a:t>
            </a:r>
            <a:endParaRPr sz="1000"/>
          </a:p>
          <a:p>
            <a:pPr indent="0" lvl="0" marL="0" rtl="0" algn="l">
              <a:spcBef>
                <a:spcPts val="0"/>
              </a:spcBef>
              <a:spcAft>
                <a:spcPts val="0"/>
              </a:spcAft>
              <a:buNone/>
            </a:pPr>
            <a:r>
              <a:rPr lang="en" sz="1000"/>
              <a:t>Figure 7. Forbes Technology Council. (2020, January 17). </a:t>
            </a:r>
            <a:r>
              <a:rPr i="1" lang="en" sz="1000"/>
              <a:t>12 Ways Voice Assistants Could Boost Business Productivity.</a:t>
            </a:r>
            <a:r>
              <a:rPr lang="en" sz="1000"/>
              <a:t> Retrieved from</a:t>
            </a:r>
            <a:endParaRPr sz="1000"/>
          </a:p>
          <a:p>
            <a:pPr indent="457200" lvl="0" marL="0" rtl="0" algn="l">
              <a:spcBef>
                <a:spcPts val="0"/>
              </a:spcBef>
              <a:spcAft>
                <a:spcPts val="0"/>
              </a:spcAft>
              <a:buNone/>
            </a:pPr>
            <a:r>
              <a:rPr lang="en" sz="1000"/>
              <a:t>www.forbes.com/sites/forbestechcouncil/2020/01/17/12-ways-voice-assistants-could-boost-business-productivity/#298c1096e966</a:t>
            </a:r>
            <a:endParaRPr sz="1000"/>
          </a:p>
          <a:p>
            <a:pPr indent="0" lvl="0" marL="0" rtl="0" algn="l">
              <a:spcBef>
                <a:spcPts val="0"/>
              </a:spcBef>
              <a:spcAft>
                <a:spcPts val="0"/>
              </a:spcAft>
              <a:buNone/>
            </a:pPr>
            <a:r>
              <a:rPr lang="en" sz="1000"/>
              <a:t>Figure 8. Bond, S. (2019, October 22). </a:t>
            </a:r>
            <a:r>
              <a:rPr i="1" lang="en" sz="1000"/>
              <a:t>Is voice tech set to change the way we work?</a:t>
            </a:r>
            <a:r>
              <a:rPr lang="en" sz="1000"/>
              <a:t> Retrieved from </a:t>
            </a:r>
            <a:endParaRPr sz="1000"/>
          </a:p>
          <a:p>
            <a:pPr indent="457200" lvl="0" marL="0" rtl="0" algn="l">
              <a:spcBef>
                <a:spcPts val="0"/>
              </a:spcBef>
              <a:spcAft>
                <a:spcPts val="0"/>
              </a:spcAft>
              <a:buNone/>
            </a:pPr>
            <a:r>
              <a:rPr lang="en" sz="1000"/>
              <a:t>www.ft.com/content/8b45f858-b2f4-11e9-b2c2-1e116952691a</a:t>
            </a:r>
            <a:endParaRPr sz="1000"/>
          </a:p>
          <a:p>
            <a:pPr indent="0" lvl="0" marL="0" rtl="0" algn="l">
              <a:spcBef>
                <a:spcPts val="0"/>
              </a:spcBef>
              <a:spcAft>
                <a:spcPts val="0"/>
              </a:spcAft>
              <a:buNone/>
            </a:pPr>
            <a:r>
              <a:rPr lang="en" sz="1000"/>
              <a:t>Litman, T. (2020, March 24). </a:t>
            </a:r>
            <a:r>
              <a:rPr i="1" lang="en" sz="1000"/>
              <a:t>Autonomous Vehicle Implementation Predictions: Implications for Transport Planning.</a:t>
            </a:r>
            <a:r>
              <a:rPr lang="en" sz="1000"/>
              <a:t> Figures 9 &amp; 10. Retrieved</a:t>
            </a:r>
            <a:endParaRPr sz="1000"/>
          </a:p>
          <a:p>
            <a:pPr indent="457200" lvl="0" marL="0" rtl="0" algn="l">
              <a:spcBef>
                <a:spcPts val="0"/>
              </a:spcBef>
              <a:spcAft>
                <a:spcPts val="0"/>
              </a:spcAft>
              <a:buClr>
                <a:schemeClr val="dk1"/>
              </a:buClr>
              <a:buSzPts val="1100"/>
              <a:buFont typeface="Arial"/>
              <a:buNone/>
            </a:pPr>
            <a:r>
              <a:rPr lang="en" sz="1000"/>
              <a:t>from www.vtpi.org/avip.pdf</a:t>
            </a:r>
            <a:endParaRPr sz="1000"/>
          </a:p>
          <a:p>
            <a:pPr indent="0" lvl="0" marL="0" rtl="0" algn="l">
              <a:spcBef>
                <a:spcPts val="0"/>
              </a:spcBef>
              <a:spcAft>
                <a:spcPts val="1600"/>
              </a:spcAft>
              <a:buNone/>
            </a:pPr>
            <a:r>
              <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3241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Disruptive Technology?</a:t>
            </a:r>
            <a:endParaRPr/>
          </a:p>
        </p:txBody>
      </p:sp>
      <p:sp>
        <p:nvSpPr>
          <p:cNvPr id="66" name="Google Shape;66;p1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Technology is disruptive if it inhibits</a:t>
            </a:r>
            <a:endParaRPr b="1"/>
          </a:p>
          <a:p>
            <a:pPr indent="0" lvl="0" marL="0" rtl="0" algn="l">
              <a:lnSpc>
                <a:spcPct val="115000"/>
              </a:lnSpc>
              <a:spcBef>
                <a:spcPts val="0"/>
              </a:spcBef>
              <a:spcAft>
                <a:spcPts val="0"/>
              </a:spcAft>
              <a:buNone/>
            </a:pPr>
            <a:r>
              <a:rPr b="1" lang="en"/>
              <a:t>t</a:t>
            </a:r>
            <a:r>
              <a:rPr b="1" lang="en"/>
              <a:t>he ideal performance of a user, </a:t>
            </a:r>
            <a:endParaRPr b="1"/>
          </a:p>
          <a:p>
            <a:pPr indent="0" lvl="0" marL="0" rtl="0" algn="l">
              <a:spcBef>
                <a:spcPts val="0"/>
              </a:spcBef>
              <a:spcAft>
                <a:spcPts val="0"/>
              </a:spcAft>
              <a:buNone/>
            </a:pPr>
            <a:r>
              <a:rPr b="1" lang="en"/>
              <a:t>r</a:t>
            </a:r>
            <a:r>
              <a:rPr b="1" lang="en"/>
              <a:t>egardles</a:t>
            </a:r>
            <a:r>
              <a:rPr b="1" lang="en"/>
              <a:t>s if in use by that user.</a:t>
            </a:r>
            <a:endParaRPr b="1"/>
          </a:p>
          <a:p>
            <a:pPr indent="457200" lvl="0" marL="0" rtl="0" algn="l">
              <a:spcBef>
                <a:spcPts val="1600"/>
              </a:spcBef>
              <a:spcAft>
                <a:spcPts val="0"/>
              </a:spcAft>
              <a:buNone/>
            </a:pPr>
            <a:r>
              <a:rPr lang="en"/>
              <a:t>Also considered disruptive if newer</a:t>
            </a:r>
            <a:endParaRPr/>
          </a:p>
          <a:p>
            <a:pPr indent="457200" lvl="0" marL="0" rtl="0" algn="l">
              <a:spcBef>
                <a:spcPts val="0"/>
              </a:spcBef>
              <a:spcAft>
                <a:spcPts val="0"/>
              </a:spcAft>
              <a:buNone/>
            </a:pPr>
            <a:r>
              <a:rPr lang="en"/>
              <a:t>technology is replacing a former,</a:t>
            </a:r>
            <a:endParaRPr/>
          </a:p>
          <a:p>
            <a:pPr indent="457200" lvl="0" marL="0" rtl="0" algn="l">
              <a:spcBef>
                <a:spcPts val="0"/>
              </a:spcBef>
              <a:spcAft>
                <a:spcPts val="0"/>
              </a:spcAft>
              <a:buNone/>
            </a:pPr>
            <a:r>
              <a:rPr lang="en"/>
              <a:t>regardless of value.</a:t>
            </a:r>
            <a:endParaRPr/>
          </a:p>
          <a:p>
            <a:pPr indent="0" lvl="0" marL="0" rtl="0" algn="l">
              <a:lnSpc>
                <a:spcPct val="115000"/>
              </a:lnSpc>
              <a:spcBef>
                <a:spcPts val="1600"/>
              </a:spcBef>
              <a:spcAft>
                <a:spcPts val="0"/>
              </a:spcAft>
              <a:buNone/>
            </a:pPr>
            <a:r>
              <a:rPr lang="en"/>
              <a:t>Disruption ranges from disabling user </a:t>
            </a:r>
            <a:endParaRPr/>
          </a:p>
          <a:p>
            <a:pPr indent="0" lvl="0" marL="0" rtl="0" algn="l">
              <a:lnSpc>
                <a:spcPct val="115000"/>
              </a:lnSpc>
              <a:spcBef>
                <a:spcPts val="0"/>
              </a:spcBef>
              <a:spcAft>
                <a:spcPts val="0"/>
              </a:spcAft>
              <a:buNone/>
            </a:pPr>
            <a:r>
              <a:rPr lang="en"/>
              <a:t>comprehension through to sensory</a:t>
            </a:r>
            <a:endParaRPr/>
          </a:p>
          <a:p>
            <a:pPr indent="0" lvl="0" marL="0" rtl="0" algn="l">
              <a:lnSpc>
                <a:spcPct val="100000"/>
              </a:lnSpc>
              <a:spcBef>
                <a:spcPts val="0"/>
              </a:spcBef>
              <a:spcAft>
                <a:spcPts val="0"/>
              </a:spcAft>
              <a:buClr>
                <a:schemeClr val="dk1"/>
              </a:buClr>
              <a:buSzPts val="1100"/>
              <a:buFont typeface="Arial"/>
              <a:buNone/>
            </a:pPr>
            <a:r>
              <a:rPr lang="en"/>
              <a:t>overload of information/tasks.</a:t>
            </a:r>
            <a:endParaRPr/>
          </a:p>
        </p:txBody>
      </p:sp>
      <p:pic>
        <p:nvPicPr>
          <p:cNvPr id="67" name="Google Shape;67;p14"/>
          <p:cNvPicPr preferRelativeResize="0"/>
          <p:nvPr/>
        </p:nvPicPr>
        <p:blipFill rotWithShape="1">
          <a:blip r:embed="rId3">
            <a:alphaModFix/>
          </a:blip>
          <a:srcRect b="0" l="2585" r="2366" t="0"/>
          <a:stretch/>
        </p:blipFill>
        <p:spPr>
          <a:xfrm>
            <a:off x="4482275" y="1294550"/>
            <a:ext cx="4317675" cy="2452875"/>
          </a:xfrm>
          <a:prstGeom prst="rect">
            <a:avLst/>
          </a:prstGeom>
          <a:noFill/>
          <a:ln>
            <a:noFill/>
          </a:ln>
        </p:spPr>
      </p:pic>
      <p:sp>
        <p:nvSpPr>
          <p:cNvPr id="68" name="Google Shape;68;p14"/>
          <p:cNvSpPr txBox="1"/>
          <p:nvPr/>
        </p:nvSpPr>
        <p:spPr>
          <a:xfrm>
            <a:off x="4572000" y="3669775"/>
            <a:ext cx="39396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Old Standard TT"/>
                <a:ea typeface="Old Standard TT"/>
                <a:cs typeface="Old Standard TT"/>
                <a:sym typeface="Old Standard TT"/>
              </a:rPr>
              <a:t>Figure 1.</a:t>
            </a:r>
            <a:endParaRPr i="1" sz="1200">
              <a:latin typeface="Old Standard TT"/>
              <a:ea typeface="Old Standard TT"/>
              <a:cs typeface="Old Standard TT"/>
              <a:sym typeface="Old Standard T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3825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Distraction ⇔ Disruptive Technology</a:t>
            </a:r>
            <a:endParaRPr/>
          </a:p>
        </p:txBody>
      </p:sp>
      <p:sp>
        <p:nvSpPr>
          <p:cNvPr id="74" name="Google Shape;74;p15"/>
          <p:cNvSpPr txBox="1"/>
          <p:nvPr>
            <p:ph idx="1" type="body"/>
          </p:nvPr>
        </p:nvSpPr>
        <p:spPr>
          <a:xfrm>
            <a:off x="311700" y="1054200"/>
            <a:ext cx="8520600" cy="35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day-to-day technology use includes much more sensory stimuli than just	</a:t>
            </a:r>
            <a:endParaRPr/>
          </a:p>
          <a:p>
            <a:pPr indent="0" lvl="0" marL="0" rtl="0" algn="l">
              <a:spcBef>
                <a:spcPts val="0"/>
              </a:spcBef>
              <a:spcAft>
                <a:spcPts val="1600"/>
              </a:spcAft>
              <a:buNone/>
            </a:pPr>
            <a:r>
              <a:rPr lang="en"/>
              <a:t>decades ago in order just to be able to use the new technology.</a:t>
            </a:r>
            <a:endParaRPr/>
          </a:p>
        </p:txBody>
      </p:sp>
      <p:pic>
        <p:nvPicPr>
          <p:cNvPr id="75" name="Google Shape;75;p15"/>
          <p:cNvPicPr preferRelativeResize="0"/>
          <p:nvPr/>
        </p:nvPicPr>
        <p:blipFill rotWithShape="1">
          <a:blip r:embed="rId3">
            <a:alphaModFix/>
          </a:blip>
          <a:srcRect b="19723" l="12049" r="0" t="0"/>
          <a:stretch/>
        </p:blipFill>
        <p:spPr>
          <a:xfrm>
            <a:off x="311700" y="1969413"/>
            <a:ext cx="4260300" cy="2064212"/>
          </a:xfrm>
          <a:prstGeom prst="rect">
            <a:avLst/>
          </a:prstGeom>
          <a:noFill/>
          <a:ln>
            <a:noFill/>
          </a:ln>
        </p:spPr>
      </p:pic>
      <p:sp>
        <p:nvSpPr>
          <p:cNvPr id="76" name="Google Shape;76;p15"/>
          <p:cNvSpPr txBox="1"/>
          <p:nvPr/>
        </p:nvSpPr>
        <p:spPr>
          <a:xfrm>
            <a:off x="311688" y="4033625"/>
            <a:ext cx="38388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Old Standard TT"/>
                <a:ea typeface="Old Standard TT"/>
                <a:cs typeface="Old Standard TT"/>
                <a:sym typeface="Old Standard TT"/>
              </a:rPr>
              <a:t>Figure 2.</a:t>
            </a:r>
            <a:endParaRPr i="1" sz="1200">
              <a:latin typeface="Old Standard TT"/>
              <a:ea typeface="Old Standard TT"/>
              <a:cs typeface="Old Standard TT"/>
              <a:sym typeface="Old Standard TT"/>
            </a:endParaRPr>
          </a:p>
        </p:txBody>
      </p:sp>
      <p:pic>
        <p:nvPicPr>
          <p:cNvPr id="77" name="Google Shape;77;p15"/>
          <p:cNvPicPr preferRelativeResize="0"/>
          <p:nvPr/>
        </p:nvPicPr>
        <p:blipFill>
          <a:blip r:embed="rId4">
            <a:alphaModFix/>
          </a:blip>
          <a:stretch>
            <a:fillRect/>
          </a:stretch>
        </p:blipFill>
        <p:spPr>
          <a:xfrm>
            <a:off x="5061702" y="1984962"/>
            <a:ext cx="3034498" cy="2033125"/>
          </a:xfrm>
          <a:prstGeom prst="rect">
            <a:avLst/>
          </a:prstGeom>
          <a:noFill/>
          <a:ln>
            <a:noFill/>
          </a:ln>
        </p:spPr>
      </p:pic>
      <p:sp>
        <p:nvSpPr>
          <p:cNvPr id="78" name="Google Shape;78;p15"/>
          <p:cNvSpPr txBox="1"/>
          <p:nvPr/>
        </p:nvSpPr>
        <p:spPr>
          <a:xfrm>
            <a:off x="5061700" y="3994625"/>
            <a:ext cx="15366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Old Standard TT"/>
                <a:ea typeface="Old Standard TT"/>
                <a:cs typeface="Old Standard TT"/>
                <a:sym typeface="Old Standard TT"/>
              </a:rPr>
              <a:t>Figure 3.</a:t>
            </a:r>
            <a:endParaRPr i="1" sz="1200">
              <a:latin typeface="Old Standard TT"/>
              <a:ea typeface="Old Standard TT"/>
              <a:cs typeface="Old Standard TT"/>
              <a:sym typeface="Old Standard T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ph type="title"/>
          </p:nvPr>
        </p:nvSpPr>
        <p:spPr>
          <a:xfrm>
            <a:off x="1018800" y="32625"/>
            <a:ext cx="71064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Detrimental Distraction: Tech Use Rising</a:t>
            </a:r>
            <a:endParaRPr/>
          </a:p>
        </p:txBody>
      </p:sp>
      <p:sp>
        <p:nvSpPr>
          <p:cNvPr id="84" name="Google Shape;84;p16"/>
          <p:cNvSpPr txBox="1"/>
          <p:nvPr>
            <p:ph idx="1" type="body"/>
          </p:nvPr>
        </p:nvSpPr>
        <p:spPr>
          <a:xfrm>
            <a:off x="173875" y="735500"/>
            <a:ext cx="5810400" cy="1499100"/>
          </a:xfrm>
          <a:prstGeom prst="rect">
            <a:avLst/>
          </a:prstGeom>
        </p:spPr>
        <p:txBody>
          <a:bodyPr anchorCtr="0" anchor="t" bIns="91425" lIns="91425" spcFirstLastPara="1" rIns="91425" wrap="square" tIns="91425">
            <a:noAutofit/>
          </a:bodyPr>
          <a:lstStyle/>
          <a:p>
            <a:pPr indent="0" lvl="0" marL="0" marR="139700" rtl="0" algn="l">
              <a:lnSpc>
                <a:spcPct val="77777"/>
              </a:lnSpc>
              <a:spcBef>
                <a:spcPts val="1000"/>
              </a:spcBef>
              <a:spcAft>
                <a:spcPts val="0"/>
              </a:spcAft>
              <a:buNone/>
            </a:pPr>
            <a:r>
              <a:rPr b="1" i="1" lang="en" u="sng">
                <a:solidFill>
                  <a:srgbClr val="333333"/>
                </a:solidFill>
                <a:highlight>
                  <a:srgbClr val="FFFFFF"/>
                </a:highlight>
              </a:rPr>
              <a:t>Distraction is the 2nd most common cause of accidents.</a:t>
            </a:r>
            <a:endParaRPr b="1" i="1" u="sng">
              <a:solidFill>
                <a:srgbClr val="333333"/>
              </a:solidFill>
              <a:highlight>
                <a:srgbClr val="FFFFFF"/>
              </a:highlight>
            </a:endParaRPr>
          </a:p>
          <a:p>
            <a:pPr indent="0" lvl="0" marL="0" marR="139700" rtl="0" algn="l">
              <a:lnSpc>
                <a:spcPct val="77777"/>
              </a:lnSpc>
              <a:spcBef>
                <a:spcPts val="0"/>
              </a:spcBef>
              <a:spcAft>
                <a:spcPts val="0"/>
              </a:spcAft>
              <a:buNone/>
            </a:pPr>
            <a:r>
              <a:t/>
            </a:r>
            <a:endParaRPr b="1" i="1">
              <a:solidFill>
                <a:srgbClr val="333333"/>
              </a:solidFill>
              <a:highlight>
                <a:srgbClr val="FFFFFF"/>
              </a:highlight>
            </a:endParaRPr>
          </a:p>
          <a:p>
            <a:pPr indent="0" lvl="0" marL="0" marR="139700" rtl="0" algn="l">
              <a:lnSpc>
                <a:spcPct val="77777"/>
              </a:lnSpc>
              <a:spcBef>
                <a:spcPts val="0"/>
              </a:spcBef>
              <a:spcAft>
                <a:spcPts val="0"/>
              </a:spcAft>
              <a:buNone/>
            </a:pPr>
            <a:r>
              <a:rPr b="1" i="1" lang="en" u="sng">
                <a:solidFill>
                  <a:srgbClr val="333333"/>
                </a:solidFill>
                <a:highlight>
                  <a:srgbClr val="FFFFFF"/>
                </a:highlight>
              </a:rPr>
              <a:t>90% of accidents from human error.</a:t>
            </a:r>
            <a:endParaRPr i="1" u="sng">
              <a:solidFill>
                <a:srgbClr val="333333"/>
              </a:solidFill>
            </a:endParaRPr>
          </a:p>
          <a:p>
            <a:pPr indent="457200" lvl="0" marL="0" marR="139700" rtl="0" algn="l">
              <a:lnSpc>
                <a:spcPct val="77777"/>
              </a:lnSpc>
              <a:spcBef>
                <a:spcPts val="1000"/>
              </a:spcBef>
              <a:spcAft>
                <a:spcPts val="0"/>
              </a:spcAft>
              <a:buNone/>
            </a:pPr>
            <a:r>
              <a:rPr lang="en" sz="1000">
                <a:solidFill>
                  <a:srgbClr val="333333"/>
                </a:solidFill>
              </a:rPr>
              <a:t>(Mobility Life Balance 2020)</a:t>
            </a:r>
            <a:endParaRPr sz="1000">
              <a:solidFill>
                <a:srgbClr val="333333"/>
              </a:solidFill>
              <a:highlight>
                <a:srgbClr val="FFFFFF"/>
              </a:highlight>
            </a:endParaRPr>
          </a:p>
          <a:p>
            <a:pPr indent="0" lvl="0" marL="0" rtl="0" algn="l">
              <a:spcBef>
                <a:spcPts val="1000"/>
              </a:spcBef>
              <a:spcAft>
                <a:spcPts val="1600"/>
              </a:spcAft>
              <a:buNone/>
            </a:pPr>
            <a:r>
              <a:t/>
            </a:r>
            <a:endParaRPr/>
          </a:p>
        </p:txBody>
      </p:sp>
      <p:pic>
        <p:nvPicPr>
          <p:cNvPr id="85" name="Google Shape;85;p16"/>
          <p:cNvPicPr preferRelativeResize="0"/>
          <p:nvPr/>
        </p:nvPicPr>
        <p:blipFill rotWithShape="1">
          <a:blip r:embed="rId3">
            <a:alphaModFix/>
          </a:blip>
          <a:srcRect b="8575" l="0" r="0" t="0"/>
          <a:stretch/>
        </p:blipFill>
        <p:spPr>
          <a:xfrm>
            <a:off x="173863" y="2234600"/>
            <a:ext cx="4024626" cy="2456125"/>
          </a:xfrm>
          <a:prstGeom prst="rect">
            <a:avLst/>
          </a:prstGeom>
          <a:noFill/>
          <a:ln>
            <a:noFill/>
          </a:ln>
        </p:spPr>
      </p:pic>
      <p:sp>
        <p:nvSpPr>
          <p:cNvPr id="86" name="Google Shape;86;p16"/>
          <p:cNvSpPr txBox="1"/>
          <p:nvPr/>
        </p:nvSpPr>
        <p:spPr>
          <a:xfrm>
            <a:off x="173875" y="4664825"/>
            <a:ext cx="37977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Old Standard TT"/>
                <a:ea typeface="Old Standard TT"/>
                <a:cs typeface="Old Standard TT"/>
                <a:sym typeface="Old Standard TT"/>
              </a:rPr>
              <a:t>Figure 4.</a:t>
            </a:r>
            <a:endParaRPr sz="1000">
              <a:latin typeface="Old Standard TT"/>
              <a:ea typeface="Old Standard TT"/>
              <a:cs typeface="Old Standard TT"/>
              <a:sym typeface="Old Standard TT"/>
            </a:endParaRPr>
          </a:p>
        </p:txBody>
      </p:sp>
      <p:pic>
        <p:nvPicPr>
          <p:cNvPr id="87" name="Google Shape;87;p16"/>
          <p:cNvPicPr preferRelativeResize="0"/>
          <p:nvPr/>
        </p:nvPicPr>
        <p:blipFill rotWithShape="1">
          <a:blip r:embed="rId4">
            <a:alphaModFix/>
          </a:blip>
          <a:srcRect b="20581" l="0" r="0" t="5780"/>
          <a:stretch/>
        </p:blipFill>
        <p:spPr>
          <a:xfrm>
            <a:off x="5057775" y="3081150"/>
            <a:ext cx="3472000" cy="1685847"/>
          </a:xfrm>
          <a:prstGeom prst="rect">
            <a:avLst/>
          </a:prstGeom>
          <a:noFill/>
          <a:ln cap="flat" cmpd="sng" w="9525">
            <a:solidFill>
              <a:srgbClr val="000000"/>
            </a:solidFill>
            <a:prstDash val="solid"/>
            <a:round/>
            <a:headEnd len="sm" w="sm" type="none"/>
            <a:tailEnd len="sm" w="sm" type="none"/>
          </a:ln>
        </p:spPr>
      </p:pic>
      <p:sp>
        <p:nvSpPr>
          <p:cNvPr id="88" name="Google Shape;88;p16"/>
          <p:cNvSpPr txBox="1"/>
          <p:nvPr/>
        </p:nvSpPr>
        <p:spPr>
          <a:xfrm>
            <a:off x="5037950" y="4677725"/>
            <a:ext cx="26811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Old Standard TT"/>
                <a:ea typeface="Old Standard TT"/>
                <a:cs typeface="Old Standard TT"/>
                <a:sym typeface="Old Standard TT"/>
              </a:rPr>
              <a:t>Figure 5.</a:t>
            </a:r>
            <a:endParaRPr sz="1000">
              <a:latin typeface="Old Standard TT"/>
              <a:ea typeface="Old Standard TT"/>
              <a:cs typeface="Old Standard TT"/>
              <a:sym typeface="Old Standard TT"/>
            </a:endParaRPr>
          </a:p>
        </p:txBody>
      </p:sp>
      <p:pic>
        <p:nvPicPr>
          <p:cNvPr id="89" name="Google Shape;89;p16"/>
          <p:cNvPicPr preferRelativeResize="0"/>
          <p:nvPr/>
        </p:nvPicPr>
        <p:blipFill rotWithShape="1">
          <a:blip r:embed="rId5">
            <a:alphaModFix/>
          </a:blip>
          <a:srcRect b="0" l="0" r="0" t="2553"/>
          <a:stretch/>
        </p:blipFill>
        <p:spPr>
          <a:xfrm>
            <a:off x="5984300" y="645837"/>
            <a:ext cx="2545476" cy="2156925"/>
          </a:xfrm>
          <a:prstGeom prst="rect">
            <a:avLst/>
          </a:prstGeom>
          <a:noFill/>
          <a:ln cap="flat" cmpd="sng" w="9525">
            <a:solidFill>
              <a:srgbClr val="000000"/>
            </a:solidFill>
            <a:prstDash val="solid"/>
            <a:round/>
            <a:headEnd len="sm" w="sm" type="none"/>
            <a:tailEnd len="sm" w="sm" type="none"/>
          </a:ln>
        </p:spPr>
      </p:pic>
      <p:sp>
        <p:nvSpPr>
          <p:cNvPr id="90" name="Google Shape;90;p16"/>
          <p:cNvSpPr txBox="1"/>
          <p:nvPr/>
        </p:nvSpPr>
        <p:spPr>
          <a:xfrm>
            <a:off x="5984300" y="2758225"/>
            <a:ext cx="7884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Old Standard TT"/>
                <a:ea typeface="Old Standard TT"/>
                <a:cs typeface="Old Standard TT"/>
                <a:sym typeface="Old Standard TT"/>
              </a:rPr>
              <a:t>Figure 6.</a:t>
            </a:r>
            <a:endParaRPr i="1" sz="1000">
              <a:latin typeface="Old Standard TT"/>
              <a:ea typeface="Old Standard TT"/>
              <a:cs typeface="Old Standard TT"/>
              <a:sym typeface="Old Standard T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00" y="64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Past Disruptive Technology - Internet</a:t>
            </a:r>
            <a:endParaRPr/>
          </a:p>
        </p:txBody>
      </p:sp>
      <p:sp>
        <p:nvSpPr>
          <p:cNvPr id="96" name="Google Shape;96;p17"/>
          <p:cNvSpPr txBox="1"/>
          <p:nvPr>
            <p:ph idx="1" type="body"/>
          </p:nvPr>
        </p:nvSpPr>
        <p:spPr>
          <a:xfrm>
            <a:off x="311700" y="1171600"/>
            <a:ext cx="4549200" cy="3679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Internet</a:t>
            </a:r>
            <a:endParaRPr/>
          </a:p>
          <a:p>
            <a:pPr indent="-317500" lvl="1" marL="914400" rtl="0" algn="l">
              <a:spcBef>
                <a:spcPts val="0"/>
              </a:spcBef>
              <a:spcAft>
                <a:spcPts val="0"/>
              </a:spcAft>
              <a:buSzPts val="1400"/>
              <a:buChar char="○"/>
            </a:pPr>
            <a:r>
              <a:rPr lang="en"/>
              <a:t>First established by Advanced Research Projects Agency</a:t>
            </a:r>
            <a:endParaRPr/>
          </a:p>
          <a:p>
            <a:pPr indent="-317500" lvl="1" marL="914400" rtl="0" algn="l">
              <a:spcBef>
                <a:spcPts val="0"/>
              </a:spcBef>
              <a:spcAft>
                <a:spcPts val="0"/>
              </a:spcAft>
              <a:buSzPts val="1400"/>
              <a:buChar char="○"/>
            </a:pPr>
            <a:r>
              <a:rPr lang="en"/>
              <a:t>Initial purpose → strategic communication network for university students</a:t>
            </a:r>
            <a:endParaRPr/>
          </a:p>
          <a:p>
            <a:pPr indent="-317500" lvl="2" marL="1371600" rtl="0" algn="l">
              <a:spcBef>
                <a:spcPts val="0"/>
              </a:spcBef>
              <a:spcAft>
                <a:spcPts val="0"/>
              </a:spcAft>
              <a:buSzPts val="1400"/>
              <a:buChar char="■"/>
            </a:pPr>
            <a:r>
              <a:rPr lang="en"/>
              <a:t>Only 5,000 users</a:t>
            </a:r>
            <a:endParaRPr/>
          </a:p>
          <a:p>
            <a:pPr indent="-317500" lvl="1" marL="914400" rtl="0" algn="l">
              <a:spcBef>
                <a:spcPts val="0"/>
              </a:spcBef>
              <a:spcAft>
                <a:spcPts val="0"/>
              </a:spcAft>
              <a:buSzPts val="1400"/>
              <a:buChar char="○"/>
            </a:pPr>
            <a:r>
              <a:rPr lang="en"/>
              <a:t>Current status → global phenomenon due to lack of isolation, inexpensive cost, and easy access</a:t>
            </a:r>
            <a:endParaRPr/>
          </a:p>
          <a:p>
            <a:pPr indent="-317500" lvl="2" marL="1371600" rtl="0" algn="l">
              <a:spcBef>
                <a:spcPts val="0"/>
              </a:spcBef>
              <a:spcAft>
                <a:spcPts val="0"/>
              </a:spcAft>
              <a:buSzPts val="1400"/>
              <a:buChar char="■"/>
            </a:pPr>
            <a:r>
              <a:rPr lang="en"/>
              <a:t>40 million users</a:t>
            </a:r>
            <a:endParaRPr/>
          </a:p>
          <a:p>
            <a:pPr indent="0" lvl="0" marL="457200" rtl="0" algn="l">
              <a:spcBef>
                <a:spcPts val="1600"/>
              </a:spcBef>
              <a:spcAft>
                <a:spcPts val="1600"/>
              </a:spcAft>
              <a:buNone/>
            </a:pPr>
            <a:r>
              <a:t/>
            </a:r>
            <a:endParaRPr/>
          </a:p>
        </p:txBody>
      </p:sp>
      <p:pic>
        <p:nvPicPr>
          <p:cNvPr id="97" name="Google Shape;97;p17"/>
          <p:cNvPicPr preferRelativeResize="0"/>
          <p:nvPr/>
        </p:nvPicPr>
        <p:blipFill>
          <a:blip r:embed="rId3">
            <a:alphaModFix/>
          </a:blip>
          <a:stretch>
            <a:fillRect/>
          </a:stretch>
        </p:blipFill>
        <p:spPr>
          <a:xfrm>
            <a:off x="4860900" y="1347337"/>
            <a:ext cx="4101626" cy="2871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64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Past Disruptive Technology - Smartphones</a:t>
            </a:r>
            <a:endParaRPr/>
          </a:p>
          <a:p>
            <a:pPr indent="0" lvl="0" marL="0" rtl="0" algn="l">
              <a:spcBef>
                <a:spcPts val="0"/>
              </a:spcBef>
              <a:spcAft>
                <a:spcPts val="0"/>
              </a:spcAft>
              <a:buNone/>
            </a:pPr>
            <a:r>
              <a:t/>
            </a:r>
            <a:endParaRPr/>
          </a:p>
        </p:txBody>
      </p:sp>
      <p:sp>
        <p:nvSpPr>
          <p:cNvPr id="103" name="Google Shape;103;p18"/>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Smartphones</a:t>
            </a:r>
            <a:endParaRPr/>
          </a:p>
          <a:p>
            <a:pPr indent="-317500" lvl="1" marL="914400" rtl="0" algn="l">
              <a:spcBef>
                <a:spcPts val="0"/>
              </a:spcBef>
              <a:spcAft>
                <a:spcPts val="0"/>
              </a:spcAft>
              <a:buSzPts val="1400"/>
              <a:buChar char="○"/>
            </a:pPr>
            <a:r>
              <a:rPr lang="en"/>
              <a:t>IBM created first archaic version in mid-1900s</a:t>
            </a:r>
            <a:endParaRPr/>
          </a:p>
          <a:p>
            <a:pPr indent="-317500" lvl="2" marL="1371600" rtl="0" algn="l">
              <a:spcBef>
                <a:spcPts val="0"/>
              </a:spcBef>
              <a:spcAft>
                <a:spcPts val="0"/>
              </a:spcAft>
              <a:buSzPts val="1400"/>
              <a:buChar char="■"/>
            </a:pPr>
            <a:r>
              <a:rPr lang="en"/>
              <a:t>Low sales due to price and lack of awareness</a:t>
            </a:r>
            <a:endParaRPr/>
          </a:p>
          <a:p>
            <a:pPr indent="-317500" lvl="1" marL="914400" rtl="0" algn="l">
              <a:spcBef>
                <a:spcPts val="0"/>
              </a:spcBef>
              <a:spcAft>
                <a:spcPts val="0"/>
              </a:spcAft>
              <a:buSzPts val="1400"/>
              <a:buChar char="○"/>
            </a:pPr>
            <a:r>
              <a:rPr lang="en"/>
              <a:t>3.5 billion smartphone users today due to:</a:t>
            </a:r>
            <a:endParaRPr/>
          </a:p>
          <a:p>
            <a:pPr indent="-317500" lvl="2" marL="1371600" rtl="0" algn="l">
              <a:spcBef>
                <a:spcPts val="0"/>
              </a:spcBef>
              <a:spcAft>
                <a:spcPts val="0"/>
              </a:spcAft>
              <a:buSzPts val="1400"/>
              <a:buChar char="■"/>
            </a:pPr>
            <a:r>
              <a:rPr lang="en"/>
              <a:t>Better communication, wireless internet, camera feature, unlimited apps, social media, GPS, etc.</a:t>
            </a:r>
            <a:endParaRPr/>
          </a:p>
          <a:p>
            <a:pPr indent="0" lvl="0" marL="0" rtl="0" algn="l">
              <a:spcBef>
                <a:spcPts val="1600"/>
              </a:spcBef>
              <a:spcAft>
                <a:spcPts val="1600"/>
              </a:spcAft>
              <a:buNone/>
            </a:pPr>
            <a:r>
              <a:t/>
            </a:r>
            <a:endParaRPr/>
          </a:p>
        </p:txBody>
      </p:sp>
      <p:pic>
        <p:nvPicPr>
          <p:cNvPr id="104" name="Google Shape;104;p18"/>
          <p:cNvPicPr preferRelativeResize="0"/>
          <p:nvPr/>
        </p:nvPicPr>
        <p:blipFill>
          <a:blip r:embed="rId3">
            <a:alphaModFix/>
          </a:blip>
          <a:stretch>
            <a:fillRect/>
          </a:stretch>
        </p:blipFill>
        <p:spPr>
          <a:xfrm>
            <a:off x="2721100" y="2649675"/>
            <a:ext cx="3834926" cy="2279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64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Disruptive Technology - Voice AI</a:t>
            </a:r>
            <a:endParaRPr/>
          </a:p>
        </p:txBody>
      </p:sp>
      <p:sp>
        <p:nvSpPr>
          <p:cNvPr id="110" name="Google Shape;110;p19"/>
          <p:cNvSpPr txBox="1"/>
          <p:nvPr>
            <p:ph idx="1" type="body"/>
          </p:nvPr>
        </p:nvSpPr>
        <p:spPr>
          <a:xfrm>
            <a:off x="311700" y="789550"/>
            <a:ext cx="85206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Voice AI is primarily used today for starting phone calls, answering messages, setting reminders and scheduling events</a:t>
            </a:r>
            <a:endParaRPr/>
          </a:p>
        </p:txBody>
      </p:sp>
      <p:pic>
        <p:nvPicPr>
          <p:cNvPr id="111" name="Google Shape;111;p19"/>
          <p:cNvPicPr preferRelativeResize="0"/>
          <p:nvPr/>
        </p:nvPicPr>
        <p:blipFill>
          <a:blip r:embed="rId3">
            <a:alphaModFix/>
          </a:blip>
          <a:stretch>
            <a:fillRect/>
          </a:stretch>
        </p:blipFill>
        <p:spPr>
          <a:xfrm>
            <a:off x="1954200" y="1487650"/>
            <a:ext cx="5477599" cy="3081150"/>
          </a:xfrm>
          <a:prstGeom prst="rect">
            <a:avLst/>
          </a:prstGeom>
          <a:noFill/>
          <a:ln>
            <a:noFill/>
          </a:ln>
        </p:spPr>
      </p:pic>
      <p:sp>
        <p:nvSpPr>
          <p:cNvPr id="112" name="Google Shape;112;p19"/>
          <p:cNvSpPr txBox="1"/>
          <p:nvPr/>
        </p:nvSpPr>
        <p:spPr>
          <a:xfrm>
            <a:off x="1954200" y="4510675"/>
            <a:ext cx="5235600" cy="3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t>Figure 7. </a:t>
            </a:r>
            <a:endParaRPr sz="700">
              <a:latin typeface="Old Standard TT"/>
              <a:ea typeface="Old Standard TT"/>
              <a:cs typeface="Old Standard TT"/>
              <a:sym typeface="Old Standard T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248025" y="711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Current Disruptive Technology - Voice AI</a:t>
            </a:r>
            <a:endParaRPr/>
          </a:p>
        </p:txBody>
      </p:sp>
      <p:sp>
        <p:nvSpPr>
          <p:cNvPr id="118" name="Google Shape;118;p20"/>
          <p:cNvSpPr txBox="1"/>
          <p:nvPr>
            <p:ph idx="1" type="body"/>
          </p:nvPr>
        </p:nvSpPr>
        <p:spPr>
          <a:xfrm>
            <a:off x="290475" y="2021700"/>
            <a:ext cx="3869700" cy="110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Voice AI’s and digital </a:t>
            </a:r>
            <a:r>
              <a:rPr lang="en"/>
              <a:t>assistants</a:t>
            </a:r>
            <a:r>
              <a:rPr lang="en"/>
              <a:t> are among the most disruptive technologies for enterprises today potentially erasing the need of personal </a:t>
            </a:r>
            <a:r>
              <a:rPr lang="en"/>
              <a:t>assistants</a:t>
            </a:r>
            <a:endParaRPr/>
          </a:p>
        </p:txBody>
      </p:sp>
      <p:pic>
        <p:nvPicPr>
          <p:cNvPr id="119" name="Google Shape;119;p20"/>
          <p:cNvPicPr preferRelativeResize="0"/>
          <p:nvPr/>
        </p:nvPicPr>
        <p:blipFill>
          <a:blip r:embed="rId3">
            <a:alphaModFix/>
          </a:blip>
          <a:stretch>
            <a:fillRect/>
          </a:stretch>
        </p:blipFill>
        <p:spPr>
          <a:xfrm>
            <a:off x="4308375" y="1213663"/>
            <a:ext cx="4559300" cy="2716175"/>
          </a:xfrm>
          <a:prstGeom prst="rect">
            <a:avLst/>
          </a:prstGeom>
          <a:noFill/>
          <a:ln>
            <a:noFill/>
          </a:ln>
        </p:spPr>
      </p:pic>
      <p:sp>
        <p:nvSpPr>
          <p:cNvPr id="120" name="Google Shape;120;p20"/>
          <p:cNvSpPr txBox="1"/>
          <p:nvPr/>
        </p:nvSpPr>
        <p:spPr>
          <a:xfrm>
            <a:off x="4308375" y="3878725"/>
            <a:ext cx="38346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t>Figure 8</a:t>
            </a:r>
            <a:r>
              <a:rPr lang="en" sz="800"/>
              <a:t>. </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64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Disruptive Technology - </a:t>
            </a:r>
            <a:r>
              <a:rPr lang="en" sz="2400"/>
              <a:t>Autonomous Vehicles</a:t>
            </a:r>
            <a:endParaRPr sz="2400"/>
          </a:p>
        </p:txBody>
      </p:sp>
      <p:sp>
        <p:nvSpPr>
          <p:cNvPr id="126" name="Google Shape;126;p21"/>
          <p:cNvSpPr txBox="1"/>
          <p:nvPr>
            <p:ph idx="1" type="body"/>
          </p:nvPr>
        </p:nvSpPr>
        <p:spPr>
          <a:xfrm>
            <a:off x="311700" y="677225"/>
            <a:ext cx="8520600" cy="990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latin typeface="Arial"/>
                <a:ea typeface="Arial"/>
                <a:cs typeface="Arial"/>
                <a:sym typeface="Arial"/>
              </a:rPr>
              <a:t>The autonomous vehicle technology that is equipping self-driving cars, is quickly developing and reaching maturity</a:t>
            </a:r>
            <a:endParaRPr>
              <a:latin typeface="Arial"/>
              <a:ea typeface="Arial"/>
              <a:cs typeface="Arial"/>
              <a:sym typeface="Arial"/>
            </a:endParaRPr>
          </a:p>
          <a:p>
            <a:pPr indent="457200" lvl="0" marL="457200" rtl="0" algn="l">
              <a:spcBef>
                <a:spcPts val="0"/>
              </a:spcBef>
              <a:spcAft>
                <a:spcPts val="0"/>
              </a:spcAft>
              <a:buNone/>
            </a:pPr>
            <a:r>
              <a:rPr lang="en" sz="1100">
                <a:latin typeface="Arial"/>
                <a:ea typeface="Arial"/>
                <a:cs typeface="Arial"/>
                <a:sym typeface="Arial"/>
              </a:rPr>
              <a:t>(Litman 2020).</a:t>
            </a:r>
            <a:endParaRPr/>
          </a:p>
        </p:txBody>
      </p:sp>
      <p:pic>
        <p:nvPicPr>
          <p:cNvPr id="127" name="Google Shape;127;p21"/>
          <p:cNvPicPr preferRelativeResize="0"/>
          <p:nvPr/>
        </p:nvPicPr>
        <p:blipFill rotWithShape="1">
          <a:blip r:embed="rId4">
            <a:alphaModFix/>
          </a:blip>
          <a:srcRect b="4450" l="0" r="0" t="3595"/>
          <a:stretch/>
        </p:blipFill>
        <p:spPr>
          <a:xfrm>
            <a:off x="421438" y="1668075"/>
            <a:ext cx="8301125" cy="3123824"/>
          </a:xfrm>
          <a:prstGeom prst="rect">
            <a:avLst/>
          </a:prstGeom>
          <a:noFill/>
          <a:ln>
            <a:noFill/>
          </a:ln>
        </p:spPr>
      </p:pic>
      <p:sp>
        <p:nvSpPr>
          <p:cNvPr id="128" name="Google Shape;128;p21"/>
          <p:cNvSpPr txBox="1"/>
          <p:nvPr/>
        </p:nvSpPr>
        <p:spPr>
          <a:xfrm>
            <a:off x="568325" y="4716075"/>
            <a:ext cx="58848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Old Standard TT"/>
                <a:ea typeface="Old Standard TT"/>
                <a:cs typeface="Old Standard TT"/>
                <a:sym typeface="Old Standard TT"/>
              </a:rPr>
              <a:t>Figure 9.</a:t>
            </a:r>
            <a:endParaRPr i="1" sz="1000">
              <a:latin typeface="Old Standard TT"/>
              <a:ea typeface="Old Standard TT"/>
              <a:cs typeface="Old Standard TT"/>
              <a:sym typeface="Old Standard TT"/>
            </a:endParaRP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